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7.xml"/>
  <Override ContentType="application/vnd.openxmlformats-officedocument.presentationml.notesSlide+xml" PartName="/ppt/notesSlides/notesSlide168.xml"/>
  <Override ContentType="application/vnd.openxmlformats-officedocument.presentationml.notesSlide+xml" PartName="/ppt/notesSlides/notesSlide125.xml"/>
  <Override ContentType="application/vnd.openxmlformats-officedocument.presentationml.notesSlide+xml" PartName="/ppt/notesSlides/notesSlide5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117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1.xml"/>
  <Override ContentType="application/vnd.openxmlformats-officedocument.presentationml.notesSlide+xml" PartName="/ppt/notesSlides/notesSlide133.xml"/>
  <Override ContentType="application/vnd.openxmlformats-officedocument.presentationml.notesSlide+xml" PartName="/ppt/notesSlides/notesSlide176.xml"/>
  <Override ContentType="application/vnd.openxmlformats-officedocument.presentationml.notesSlide+xml" PartName="/ppt/notesSlides/notesSlide109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07.xml"/>
  <Override ContentType="application/vnd.openxmlformats-officedocument.presentationml.notesSlide+xml" PartName="/ppt/notesSlides/notesSlide143.xml"/>
  <Override ContentType="application/vnd.openxmlformats-officedocument.presentationml.notesSlide+xml" PartName="/ppt/notesSlides/notesSlide151.xml"/>
  <Override ContentType="application/vnd.openxmlformats-officedocument.presentationml.notesSlide+xml" PartName="/ppt/notesSlides/notesSlide100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8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77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73.xml"/>
  <Override ContentType="application/vnd.openxmlformats-officedocument.presentationml.notesSlide+xml" PartName="/ppt/notesSlides/notesSlide119.xml"/>
  <Override ContentType="application/vnd.openxmlformats-officedocument.presentationml.notesSlide+xml" PartName="/ppt/notesSlides/notesSlide81.xml"/>
  <Override ContentType="application/vnd.openxmlformats-officedocument.presentationml.notesSlide+xml" PartName="/ppt/notesSlides/notesSlide166.xml"/>
  <Override ContentType="application/vnd.openxmlformats-officedocument.presentationml.notesSlide+xml" PartName="/ppt/notesSlides/notesSlide182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69.xml"/>
  <Override ContentType="application/vnd.openxmlformats-officedocument.presentationml.notesSlide+xml" PartName="/ppt/notesSlides/notesSlide105.xml"/>
  <Override ContentType="application/vnd.openxmlformats-officedocument.presentationml.notesSlide+xml" PartName="/ppt/notesSlides/notesSlide178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148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135.xml"/>
  <Override ContentType="application/vnd.openxmlformats-officedocument.presentationml.notesSlide+xml" PartName="/ppt/notesSlides/notesSlide137.xml"/>
  <Override ContentType="application/vnd.openxmlformats-officedocument.presentationml.notesSlide+xml" PartName="/ppt/notesSlides/notesSlide93.xml"/>
  <Override ContentType="application/vnd.openxmlformats-officedocument.presentationml.notesSlide+xml" PartName="/ppt/notesSlides/notesSlide87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141.xml"/>
  <Override ContentType="application/vnd.openxmlformats-officedocument.presentationml.notesSlide+xml" PartName="/ppt/notesSlides/notesSlide153.xml"/>
  <Override ContentType="application/vnd.openxmlformats-officedocument.presentationml.notesSlide+xml" PartName="/ppt/notesSlides/notesSlide123.xml"/>
  <Override ContentType="application/vnd.openxmlformats-officedocument.presentationml.notesSlide+xml" PartName="/ppt/notesSlides/notesSlide110.xml"/>
  <Override ContentType="application/vnd.openxmlformats-officedocument.presentationml.notesSlide+xml" PartName="/ppt/notesSlides/notesSlide171.xml"/>
  <Override ContentType="application/vnd.openxmlformats-officedocument.presentationml.notesSlide+xml" PartName="/ppt/notesSlides/notesSlide184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75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138.xml"/>
  <Override ContentType="application/vnd.openxmlformats-officedocument.presentationml.notesSlide+xml" PartName="/ppt/notesSlides/notesSlide163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112.xml"/>
  <Override ContentType="application/vnd.openxmlformats-officedocument.presentationml.notesSlide+xml" PartName="/ppt/notesSlides/notesSlide103.xml"/>
  <Override ContentType="application/vnd.openxmlformats-officedocument.presentationml.notesSlide+xml" PartName="/ppt/notesSlides/notesSlide97.xml"/>
  <Override ContentType="application/vnd.openxmlformats-officedocument.presentationml.notesSlide+xml" PartName="/ppt/notesSlides/notesSlide155.xml"/>
  <Override ContentType="application/vnd.openxmlformats-officedocument.presentationml.notesSlide+xml" PartName="/ppt/notesSlides/notesSlide180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17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9.xml"/>
  <Override ContentType="application/vnd.openxmlformats-officedocument.presentationml.notesSlide+xml" PartName="/ppt/notesSlides/notesSlide146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63.xml"/>
  <Override ContentType="application/vnd.openxmlformats-officedocument.presentationml.notesSlide+xml" PartName="/ppt/notesSlides/notesSlide120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29.xml"/>
  <Override ContentType="application/vnd.openxmlformats-officedocument.presentationml.notesSlide+xml" PartName="/ppt/notesSlides/notesSlide60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144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131.xml"/>
  <Override ContentType="application/vnd.openxmlformats-officedocument.presentationml.notesSlide+xml" PartName="/ppt/notesSlides/notesSlide127.xml"/>
  <Override ContentType="application/vnd.openxmlformats-officedocument.presentationml.notesSlide+xml" PartName="/ppt/notesSlides/notesSlide157.xml"/>
  <Override ContentType="application/vnd.openxmlformats-officedocument.presentationml.notesSlide+xml" PartName="/ppt/notesSlides/notesSlide114.xml"/>
  <Override ContentType="application/vnd.openxmlformats-officedocument.presentationml.notesSlide+xml" PartName="/ppt/notesSlides/notesSlide101.xml"/>
  <Override ContentType="application/vnd.openxmlformats-officedocument.presentationml.notesSlide+xml" PartName="/ppt/notesSlides/notesSlide95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16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5.xml"/>
  <Override ContentType="application/vnd.openxmlformats-officedocument.presentationml.notesSlide+xml" PartName="/ppt/notesSlides/notesSlide78.xml"/>
  <Override ContentType="application/vnd.openxmlformats-officedocument.presentationml.notesSlide+xml" PartName="/ppt/notesSlides/notesSlide174.xml"/>
  <Override ContentType="application/vnd.openxmlformats-officedocument.presentationml.notesSlide+xml" PartName="/ppt/notesSlides/notesSlide71.xml"/>
  <Override ContentType="application/vnd.openxmlformats-officedocument.presentationml.notesSlide+xml" PartName="/ppt/notesSlides/notesSlide92.xml"/>
  <Override ContentType="application/vnd.openxmlformats-officedocument.presentationml.notesSlide+xml" PartName="/ppt/notesSlides/notesSlide150.xml"/>
  <Override ContentType="application/vnd.openxmlformats-officedocument.presentationml.notesSlide+xml" PartName="/ppt/notesSlides/notesSlide142.xml"/>
  <Override ContentType="application/vnd.openxmlformats-officedocument.presentationml.notesSlide+xml" PartName="/ppt/notesSlides/notesSlide84.xml"/>
  <Override ContentType="application/vnd.openxmlformats-officedocument.presentationml.notesSlide+xml" PartName="/ppt/notesSlides/notesSlide116.xml"/>
  <Override ContentType="application/vnd.openxmlformats-officedocument.presentationml.notesSlide+xml" PartName="/ppt/notesSlides/notesSlide76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59.xml"/>
  <Override ContentType="application/vnd.openxmlformats-officedocument.presentationml.notesSlide+xml" PartName="/ppt/notesSlides/notesSlide124.xml"/>
  <Override ContentType="application/vnd.openxmlformats-officedocument.presentationml.notesSlide+xml" PartName="/ppt/notesSlides/notesSlide185.xml"/>
  <Override ContentType="application/vnd.openxmlformats-officedocument.presentationml.notesSlide+xml" PartName="/ppt/notesSlides/notesSlide126.xml"/>
  <Override ContentType="application/vnd.openxmlformats-officedocument.presentationml.notesSlide+xml" PartName="/ppt/notesSlides/notesSlide68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82.xml"/>
  <Override ContentType="application/vnd.openxmlformats-officedocument.presentationml.notesSlide+xml" PartName="/ppt/notesSlides/notesSlide169.xml"/>
  <Override ContentType="application/vnd.openxmlformats-officedocument.presentationml.notesSlide+xml" PartName="/ppt/notesSlides/notesSlide177.xml"/>
  <Override ContentType="application/vnd.openxmlformats-officedocument.presentationml.notesSlide+xml" PartName="/ppt/notesSlides/notesSlide9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108.xml"/>
  <Override ContentType="application/vnd.openxmlformats-officedocument.presentationml.notesSlide+xml" PartName="/ppt/notesSlides/notesSlide90.xml"/>
  <Override ContentType="application/vnd.openxmlformats-officedocument.presentationml.notesSlide+xml" PartName="/ppt/notesSlides/notesSlide1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60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86.xml"/>
  <Override ContentType="application/vnd.openxmlformats-officedocument.presentationml.notesSlide+xml" PartName="/ppt/notesSlides/notesSlide106.xml"/>
  <Override ContentType="application/vnd.openxmlformats-officedocument.presentationml.notesSlide+xml" PartName="/ppt/notesSlides/notesSlide179.xml"/>
  <Override ContentType="application/vnd.openxmlformats-officedocument.presentationml.notesSlide+xml" PartName="/ppt/notesSlides/notesSlide99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152.xml"/>
  <Override ContentType="application/vnd.openxmlformats-officedocument.presentationml.notesSlide+xml" PartName="/ppt/notesSlides/notesSlide165.xml"/>
  <Override ContentType="application/vnd.openxmlformats-officedocument.presentationml.notesSlide+xml" PartName="/ppt/notesSlides/notesSlide183.xml"/>
  <Override ContentType="application/vnd.openxmlformats-officedocument.presentationml.notesSlide+xml" PartName="/ppt/notesSlides/notesSlide122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80.xml"/>
  <Override ContentType="application/vnd.openxmlformats-officedocument.presentationml.notesSlide+xml" PartName="/ppt/notesSlides/notesSlide61.xml"/>
  <Override ContentType="application/vnd.openxmlformats-officedocument.presentationml.notesSlide+xml" PartName="/ppt/notesSlides/notesSlide118.xml"/>
  <Override ContentType="application/vnd.openxmlformats-officedocument.presentationml.notesSlide+xml" PartName="/ppt/notesSlides/notesSlide74.xml"/>
  <Override ContentType="application/vnd.openxmlformats-officedocument.presentationml.notesSlide+xml" PartName="/ppt/notesSlides/notesSlide170.xml"/>
  <Override ContentType="application/vnd.openxmlformats-officedocument.presentationml.notesSlide+xml" PartName="/ppt/notesSlides/notesSlide167.xml"/>
  <Override ContentType="application/vnd.openxmlformats-officedocument.presentationml.notesSlide+xml" PartName="/ppt/notesSlides/notesSlide58.xml"/>
  <Override ContentType="application/vnd.openxmlformats-officedocument.presentationml.notesSlide+xml" PartName="/ppt/notesSlides/notesSlide140.xml"/>
  <Override ContentType="application/vnd.openxmlformats-officedocument.presentationml.notesSlide+xml" PartName="/ppt/notesSlides/notesSlide15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88.xml"/>
  <Override ContentType="application/vnd.openxmlformats-officedocument.presentationml.notesSlide+xml" PartName="/ppt/notesSlides/notesSlide136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49.xml"/>
  <Override ContentType="application/vnd.openxmlformats-officedocument.presentationml.notesSlide+xml" PartName="/ppt/notesSlides/notesSlide6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70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1.xml"/>
  <Override ContentType="application/vnd.openxmlformats-officedocument.presentationml.notesSlide+xml" PartName="/ppt/notesSlides/notesSlide139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56.xml"/>
  <Override ContentType="application/vnd.openxmlformats-officedocument.presentationml.notesSlide+xml" PartName="/ppt/notesSlides/notesSlide18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13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72.xml"/>
  <Override ContentType="application/vnd.openxmlformats-officedocument.presentationml.notesSlide+xml" PartName="/ppt/notesSlides/notesSlide98.xml"/>
  <Override ContentType="application/vnd.openxmlformats-officedocument.presentationml.notesSlide+xml" PartName="/ppt/notesSlides/notesSlide104.xml"/>
  <Override ContentType="application/vnd.openxmlformats-officedocument.presentationml.notesSlide+xml" PartName="/ppt/notesSlides/notesSlide1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30.xml"/>
  <Override ContentType="application/vnd.openxmlformats-officedocument.presentationml.notesSlide+xml" PartName="/ppt/notesSlides/notesSlide16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73.xml"/>
  <Override ContentType="application/vnd.openxmlformats-officedocument.presentationml.notesSlide+xml" PartName="/ppt/notesSlides/notesSlide64.xml"/>
  <Override ContentType="application/vnd.openxmlformats-officedocument.presentationml.notesSlide+xml" PartName="/ppt/notesSlides/notesSlide121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8.xml"/>
  <Override ContentType="application/vnd.openxmlformats-officedocument.presentationml.notesSlide+xml" PartName="/ppt/notesSlides/notesSlide79.xml"/>
  <Override ContentType="application/vnd.openxmlformats-officedocument.presentationml.notesSlide+xml" PartName="/ppt/notesSlides/notesSlide132.xml"/>
  <Override ContentType="application/vnd.openxmlformats-officedocument.presentationml.notesSlide+xml" PartName="/ppt/notesSlides/notesSlide162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45.xml"/>
  <Override ContentType="application/vnd.openxmlformats-officedocument.presentationml.notesSlide+xml" PartName="/ppt/notesSlides/notesSlide96.xml"/>
  <Override ContentType="application/vnd.openxmlformats-officedocument.presentationml.notesSlide+xml" PartName="/ppt/notesSlides/notesSlide102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83.xml"/>
  <Override ContentType="application/vnd.openxmlformats-officedocument.presentationml.notesSlide+xml" PartName="/ppt/notesSlides/notesSlide115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158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66.xml"/>
  <Override ContentType="application/vnd.openxmlformats-officedocument.presentationml.notesSlide+xml" PartName="/ppt/notesSlides/notesSlide175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1.xml"/>
  <Override ContentType="application/vnd.openxmlformats-officedocument.presentationml.slide+xml" PartName="/ppt/slides/slide164.xml"/>
  <Override ContentType="application/vnd.openxmlformats-officedocument.presentationml.slide+xml" PartName="/ppt/slides/slide43.xml"/>
  <Override ContentType="application/vnd.openxmlformats-officedocument.presentationml.slide+xml" PartName="/ppt/slides/slide78.xml"/>
  <Override ContentType="application/vnd.openxmlformats-officedocument.presentationml.slide+xml" PartName="/ppt/slides/slide86.xml"/>
  <Override ContentType="application/vnd.openxmlformats-officedocument.presentationml.slide+xml" PartName="/ppt/slides/slide35.xml"/>
  <Override ContentType="application/vnd.openxmlformats-officedocument.presentationml.slide+xml" PartName="/ppt/slides/slide105.xml"/>
  <Override ContentType="application/vnd.openxmlformats-officedocument.presentationml.slide+xml" PartName="/ppt/slides/slide148.xml"/>
  <Override ContentType="application/vnd.openxmlformats-officedocument.presentationml.slide+xml" PartName="/ppt/slides/slide17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82.xml"/>
  <Override ContentType="application/vnd.openxmlformats-officedocument.presentationml.slide+xml" PartName="/ppt/slides/slide17.xml"/>
  <Override ContentType="application/vnd.openxmlformats-officedocument.presentationml.slide+xml" PartName="/ppt/slides/slide138.xml"/>
  <Override ContentType="application/vnd.openxmlformats-officedocument.presentationml.slide+xml" PartName="/ppt/slides/slide25.xml"/>
  <Override ContentType="application/vnd.openxmlformats-officedocument.presentationml.slide+xml" PartName="/ppt/slides/slide17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13.xml"/>
  <Override ContentType="application/vnd.openxmlformats-officedocument.presentationml.slide+xml" PartName="/ppt/slides/slide68.xml"/>
  <Override ContentType="application/vnd.openxmlformats-officedocument.presentationml.slide+xml" PartName="/ppt/slides/slide94.xml"/>
  <Override ContentType="application/vnd.openxmlformats-officedocument.presentationml.slide+xml" PartName="/ppt/slides/slide156.xml"/>
  <Override ContentType="application/vnd.openxmlformats-officedocument.presentationml.slide+xml" PartName="/ppt/slides/slide170.xml"/>
  <Override ContentType="application/vnd.openxmlformats-officedocument.presentationml.slide+xml" PartName="/ppt/slides/slide84.xml"/>
  <Override ContentType="application/vnd.openxmlformats-officedocument.presentationml.slide+xml" PartName="/ppt/slides/slide107.xml"/>
  <Override ContentType="application/vnd.openxmlformats-officedocument.presentationml.slide+xml" PartName="/ppt/slides/slide37.xml"/>
  <Override ContentType="application/vnd.openxmlformats-officedocument.presentationml.slide+xml" PartName="/ppt/slides/slide123.xml"/>
  <Override ContentType="application/vnd.openxmlformats-officedocument.presentationml.slide+xml" PartName="/ppt/slides/slide71.xml"/>
  <Override ContentType="application/vnd.openxmlformats-officedocument.presentationml.slide+xml" PartName="/ppt/slides/slide179.xml"/>
  <Override ContentType="application/vnd.openxmlformats-officedocument.presentationml.slide+xml" PartName="/ppt/slides/slide166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66.xml"/>
  <Override ContentType="application/vnd.openxmlformats-officedocument.presentationml.slide+xml" PartName="/ppt/slides/slide23.xml"/>
  <Override ContentType="application/vnd.openxmlformats-officedocument.presentationml.slide+xml" PartName="/ppt/slides/slide136.xml"/>
  <Override ContentType="application/vnd.openxmlformats-officedocument.presentationml.slide+xml" PartName="/ppt/slides/slide154.xml"/>
  <Override ContentType="application/vnd.openxmlformats-officedocument.presentationml.slide+xml" PartName="/ppt/slides/slide10.xml"/>
  <Override ContentType="application/vnd.openxmlformats-officedocument.presentationml.slide+xml" PartName="/ppt/slides/slide111.xml"/>
  <Override ContentType="application/vnd.openxmlformats-officedocument.presentationml.slide+xml" PartName="/ppt/slides/slide184.xml"/>
  <Override ContentType="application/vnd.openxmlformats-officedocument.presentationml.slide+xml" PartName="/ppt/slides/slide53.xml"/>
  <Override ContentType="application/vnd.openxmlformats-officedocument.presentationml.slide+xml" PartName="/ppt/slides/slide141.xml"/>
  <Override ContentType="application/vnd.openxmlformats-officedocument.presentationml.slide+xml" PartName="/ppt/slides/slide96.xml"/>
  <Override ContentType="application/vnd.openxmlformats-officedocument.presentationml.slide+xml" PartName="/ppt/slides/slide48.xml"/>
  <Override ContentType="application/vnd.openxmlformats-officedocument.presentationml.slide+xml" PartName="/ppt/slides/slide22.xml"/>
  <Override ContentType="application/vnd.openxmlformats-officedocument.presentationml.slide+xml" PartName="/ppt/slides/slide82.xml"/>
  <Override ContentType="application/vnd.openxmlformats-officedocument.presentationml.slide+xml" PartName="/ppt/slides/slide185.xml"/>
  <Override ContentType="application/vnd.openxmlformats-officedocument.presentationml.slide+xml" PartName="/ppt/slides/slide65.xml"/>
  <Override ContentType="application/vnd.openxmlformats-officedocument.presentationml.slide+xml" PartName="/ppt/slides/slide9.xml"/>
  <Override ContentType="application/vnd.openxmlformats-officedocument.presentationml.slide+xml" PartName="/ppt/slides/slide168.xml"/>
  <Override ContentType="application/vnd.openxmlformats-officedocument.presentationml.slide+xml" PartName="/ppt/slides/slide118.xml"/>
  <Override ContentType="application/vnd.openxmlformats-officedocument.presentationml.slide+xml" PartName="/ppt/slides/slide142.xml"/>
  <Override ContentType="application/vnd.openxmlformats-officedocument.presentationml.slide+xml" PartName="/ppt/slides/slide12.xml"/>
  <Override ContentType="application/vnd.openxmlformats-officedocument.presentationml.slide+xml" PartName="/ppt/slides/slide108.xml"/>
  <Override ContentType="application/vnd.openxmlformats-officedocument.presentationml.slide+xml" PartName="/ppt/slides/slide98.xml"/>
  <Override ContentType="application/vnd.openxmlformats-officedocument.presentationml.slide+xml" PartName="/ppt/slides/slide152.xml"/>
  <Override ContentType="application/vnd.openxmlformats-officedocument.presentationml.slide+xml" PartName="/ppt/slides/slide125.xml"/>
  <Override ContentType="application/vnd.openxmlformats-officedocument.presentationml.slide+xml" PartName="/ppt/slides/slide72.xml"/>
  <Override ContentType="application/vnd.openxmlformats-officedocument.presentationml.slide+xml" PartName="/ppt/slides/slide135.xml"/>
  <Override ContentType="application/vnd.openxmlformats-officedocument.presentationml.slide+xml" PartName="/ppt/slides/slide20.xml"/>
  <Override ContentType="application/vnd.openxmlformats-officedocument.presentationml.slide+xml" PartName="/ppt/slides/slide161.xml"/>
  <Override ContentType="application/vnd.openxmlformats-officedocument.presentationml.slide+xml" PartName="/ppt/slides/slide178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59.xml"/>
  <Override ContentType="application/vnd.openxmlformats-officedocument.presentationml.slide+xml" PartName="/ppt/slides/slide89.xml"/>
  <Override ContentType="application/vnd.openxmlformats-officedocument.presentationml.slide+xml" PartName="/ppt/slides/slide76.xml"/>
  <Override ContentType="application/vnd.openxmlformats-officedocument.presentationml.slide+xml" PartName="/ppt/slides/slide129.xml"/>
  <Override ContentType="application/vnd.openxmlformats-officedocument.presentationml.slide+xml" PartName="/ppt/slides/slide63.xml"/>
  <Override ContentType="application/vnd.openxmlformats-officedocument.presentationml.slide+xml" PartName="/ppt/slides/slide131.xml"/>
  <Override ContentType="application/vnd.openxmlformats-officedocument.presentationml.slide+xml" PartName="/ppt/slides/slide159.xml"/>
  <Override ContentType="application/vnd.openxmlformats-officedocument.presentationml.slide+xml" PartName="/ppt/slides/slide93.xml"/>
  <Override ContentType="application/vnd.openxmlformats-officedocument.presentationml.slide+xml" PartName="/ppt/slides/slide101.xml"/>
  <Override ContentType="application/vnd.openxmlformats-officedocument.presentationml.slide+xml" PartName="/ppt/slides/slide116.xml"/>
  <Override ContentType="application/vnd.openxmlformats-officedocument.presentationml.slide+xml" PartName="/ppt/slides/slide144.xml"/>
  <Override ContentType="application/vnd.openxmlformats-officedocument.presentationml.slide+xml" PartName="/ppt/slides/slide80.xml"/>
  <Override ContentType="application/vnd.openxmlformats-officedocument.presentationml.slide+xml" PartName="/ppt/slides/slide103.xml"/>
  <Override ContentType="application/vnd.openxmlformats-officedocument.presentationml.slide+xml" PartName="/ppt/slides/slide61.xml"/>
  <Override ContentType="application/vnd.openxmlformats-officedocument.presentationml.slide+xml" PartName="/ppt/slides/slide133.xml"/>
  <Override ContentType="application/vnd.openxmlformats-officedocument.presentationml.slide+xml" PartName="/ppt/slides/slide91.xml"/>
  <Override ContentType="application/vnd.openxmlformats-officedocument.presentationml.slide+xml" PartName="/ppt/slides/slide114.xml"/>
  <Override ContentType="application/vnd.openxmlformats-officedocument.presentationml.slide+xml" PartName="/ppt/slides/slide163.xml"/>
  <Override ContentType="application/vnd.openxmlformats-officedocument.presentationml.slide+xml" PartName="/ppt/slides/slide31.xml"/>
  <Override ContentType="application/vnd.openxmlformats-officedocument.presentationml.slide+xml" PartName="/ppt/slides/slide127.xml"/>
  <Override ContentType="application/vnd.openxmlformats-officedocument.presentationml.slide+xml" PartName="/ppt/slides/slide146.xml"/>
  <Override ContentType="application/vnd.openxmlformats-officedocument.presentationml.slide+xml" PartName="/ppt/slides/slide150.xml"/>
  <Override ContentType="application/vnd.openxmlformats-officedocument.presentationml.slide+xml" PartName="/ppt/slides/slide120.xml"/>
  <Override ContentType="application/vnd.openxmlformats-officedocument.presentationml.slide+xml" PartName="/ppt/slides/slide87.xml"/>
  <Override ContentType="application/vnd.openxmlformats-officedocument.presentationml.slide+xml" PartName="/ppt/slides/slide74.xml"/>
  <Override ContentType="application/vnd.openxmlformats-officedocument.presentationml.slide+xml" PartName="/ppt/slides/slide176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slide+xml" PartName="/ppt/slides/slide180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39.xml"/>
  <Override ContentType="application/vnd.openxmlformats-officedocument.presentationml.slide+xml" PartName="/ppt/slides/slide60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12.xml"/>
  <Override ContentType="application/vnd.openxmlformats-officedocument.presentationml.slide+xml" PartName="/ppt/slides/slide95.xml"/>
  <Override ContentType="application/vnd.openxmlformats-officedocument.presentationml.slide+xml" PartName="/ppt/slides/slide155.xml"/>
  <Override ContentType="application/vnd.openxmlformats-officedocument.presentationml.slide+xml" PartName="/ppt/slides/slide69.xml"/>
  <Override ContentType="application/vnd.openxmlformats-officedocument.presentationml.slide+xml" PartName="/ppt/slides/slide181.xml"/>
  <Override ContentType="application/vnd.openxmlformats-officedocument.presentationml.slide+xml" PartName="/ppt/slides/slide85.xml"/>
  <Override ContentType="application/vnd.openxmlformats-officedocument.presentationml.slide+xml" PartName="/ppt/slides/slide157.xml"/>
  <Override ContentType="application/vnd.openxmlformats-officedocument.presentationml.slide+xml" PartName="/ppt/slides/slide42.xml"/>
  <Override ContentType="application/vnd.openxmlformats-officedocument.presentationml.slide+xml" PartName="/ppt/slides/slide50.xml"/>
  <Override ContentType="application/vnd.openxmlformats-officedocument.presentationml.slide+xml" PartName="/ppt/slides/slide77.xml"/>
  <Override ContentType="application/vnd.openxmlformats-officedocument.presentationml.slide+xml" PartName="/ppt/slides/slide165.xml"/>
  <Override ContentType="application/vnd.openxmlformats-officedocument.presentationml.slide+xml" PartName="/ppt/slides/slide34.xml"/>
  <Override ContentType="application/vnd.openxmlformats-officedocument.presentationml.slide+xml" PartName="/ppt/slides/slide122.xml"/>
  <Override ContentType="application/vnd.openxmlformats-officedocument.presentationml.slide+xml" PartName="/ppt/slides/slide130.xml"/>
  <Override ContentType="application/vnd.openxmlformats-officedocument.presentationml.slide+xml" PartName="/ppt/slides/slide173.xml"/>
  <Override ContentType="application/vnd.openxmlformats-officedocument.presentationml.slide+xml" PartName="/ppt/slides/slide147.xml"/>
  <Override ContentType="application/vnd.openxmlformats-officedocument.presentationml.slide+xml" PartName="/ppt/slides/slide16.xml"/>
  <Override ContentType="application/vnd.openxmlformats-officedocument.presentationml.slide+xml" PartName="/ppt/slides/slide104.xml"/>
  <Override ContentType="application/vnd.openxmlformats-officedocument.presentationml.slide+xml" PartName="/ppt/slides/slide24.xml"/>
  <Override ContentType="application/vnd.openxmlformats-officedocument.presentationml.slide+xml" PartName="/ppt/slides/slide97.xml"/>
  <Override ContentType="application/vnd.openxmlformats-officedocument.presentationml.slide+xml" PartName="/ppt/slides/slide140.xml"/>
  <Override ContentType="application/vnd.openxmlformats-officedocument.presentationml.slide+xml" PartName="/ppt/slides/slide11.xml"/>
  <Override ContentType="application/vnd.openxmlformats-officedocument.presentationml.slide+xml" PartName="/ppt/slides/slide137.xml"/>
  <Override ContentType="application/vnd.openxmlformats-officedocument.presentationml.slide+xml" PartName="/ppt/slides/slide110.xml"/>
  <Override ContentType="application/vnd.openxmlformats-officedocument.presentationml.slide+xml" PartName="/ppt/slides/slide153.xml"/>
  <Override ContentType="application/vnd.openxmlformats-officedocument.presentationml.slide+xml" PartName="/ppt/slides/slide183.xml"/>
  <Override ContentType="application/vnd.openxmlformats-officedocument.presentationml.slide+xml" PartName="/ppt/slides/slide6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79.xml"/>
  <Override ContentType="application/vnd.openxmlformats-officedocument.presentationml.slide+xml" PartName="/ppt/slides/slide171.xml"/>
  <Override ContentType="application/vnd.openxmlformats-officedocument.presentationml.slide+xml" PartName="/ppt/slides/slide149.xml"/>
  <Override ContentType="application/vnd.openxmlformats-officedocument.presentationml.slide+xml" PartName="/ppt/slides/slide49.xml"/>
  <Override ContentType="application/vnd.openxmlformats-officedocument.presentationml.slide+xml" PartName="/ppt/slides/slide124.xml"/>
  <Override ContentType="application/vnd.openxmlformats-officedocument.presentationml.slide+xml" PartName="/ppt/slides/slide83.xml"/>
  <Override ContentType="application/vnd.openxmlformats-officedocument.presentationml.slide+xml" PartName="/ppt/slides/slide106.xml"/>
  <Override ContentType="application/vnd.openxmlformats-officedocument.presentationml.slide+xml" PartName="/ppt/slides/slide167.xml"/>
  <Override ContentType="application/vnd.openxmlformats-officedocument.presentationml.slide+xml" PartName="/ppt/slides/slide70.xml"/>
  <Override ContentType="application/vnd.openxmlformats-officedocument.presentationml.slide+xml" PartName="/ppt/slides/slide6.xml"/>
  <Override ContentType="application/vnd.openxmlformats-officedocument.presentationml.slide+xml" PartName="/ppt/slides/slide119.xml"/>
  <Override ContentType="application/vnd.openxmlformats-officedocument.presentationml.slide+xml" PartName="/ppt/slides/slide40.xml"/>
  <Override ContentType="application/vnd.openxmlformats-officedocument.presentationml.slide+xml" PartName="/ppt/slides/slide73.xml"/>
  <Override ContentType="application/vnd.openxmlformats-officedocument.presentationml.slide+xml" PartName="/ppt/slides/slide169.xml"/>
  <Override ContentType="application/vnd.openxmlformats-officedocument.presentationml.slide+xml" PartName="/ppt/slides/slide30.xml"/>
  <Override ContentType="application/vnd.openxmlformats-officedocument.presentationml.slide+xml" PartName="/ppt/slides/slide126.xml"/>
  <Override ContentType="application/vnd.openxmlformats-officedocument.presentationml.slide+xml" PartName="/ppt/slides/slide151.xml"/>
  <Override ContentType="application/vnd.openxmlformats-officedocument.presentationml.slide+xml" PartName="/ppt/slides/slide177.xml"/>
  <Override ContentType="application/vnd.openxmlformats-officedocument.presentationml.slide+xml" PartName="/ppt/slides/slide109.xml"/>
  <Override ContentType="application/vnd.openxmlformats-officedocument.presentationml.slide+xml" PartName="/ppt/slides/slide134.xml"/>
  <Override ContentType="application/vnd.openxmlformats-officedocument.presentationml.slide+xml" PartName="/ppt/slides/slide99.xml"/>
  <Override ContentType="application/vnd.openxmlformats-officedocument.presentationml.slide+xml" PartName="/ppt/slides/slide3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47.xml"/>
  <Override ContentType="application/vnd.openxmlformats-officedocument.presentationml.slide+xml" PartName="/ppt/slides/slide160.xml"/>
  <Override ContentType="application/vnd.openxmlformats-officedocument.presentationml.slide+xml" PartName="/ppt/slides/slide21.xml"/>
  <Override ContentType="application/vnd.openxmlformats-officedocument.presentationml.slide+xml" PartName="/ppt/slides/slide100.xml"/>
  <Override ContentType="application/vnd.openxmlformats-officedocument.presentationml.slide+xml" PartName="/ppt/slides/slide64.xml"/>
  <Override ContentType="application/vnd.openxmlformats-officedocument.presentationml.slide+xml" PartName="/ppt/slides/slide81.xml"/>
  <Override ContentType="application/vnd.openxmlformats-officedocument.presentationml.slide+xml" PartName="/ppt/slides/slide90.xml"/>
  <Override ContentType="application/vnd.openxmlformats-officedocument.presentationml.slide+xml" PartName="/ppt/slides/slide8.xml"/>
  <Override ContentType="application/vnd.openxmlformats-officedocument.presentationml.slide+xml" PartName="/ppt/slides/slide143.xml"/>
  <Override ContentType="application/vnd.openxmlformats-officedocument.presentationml.slide+xml" PartName="/ppt/slides/slide117.xml"/>
  <Override ContentType="application/vnd.openxmlformats-officedocument.presentationml.slide+xml" PartName="/ppt/slides/slide145.xml"/>
  <Override ContentType="application/vnd.openxmlformats-officedocument.presentationml.slide+xml" PartName="/ppt/slides/slide132.xml"/>
  <Override ContentType="application/vnd.openxmlformats-officedocument.presentationml.slide+xml" PartName="/ppt/slides/slide162.xml"/>
  <Override ContentType="application/vnd.openxmlformats-officedocument.presentationml.slide+xml" PartName="/ppt/slides/slide32.xml"/>
  <Override ContentType="application/vnd.openxmlformats-officedocument.presentationml.slide+xml" PartName="/ppt/slides/slide62.xml"/>
  <Override ContentType="application/vnd.openxmlformats-officedocument.presentationml.slide+xml" PartName="/ppt/slides/slide75.xml"/>
  <Override ContentType="application/vnd.openxmlformats-officedocument.presentationml.slide+xml" PartName="/ppt/slides/slide175.xml"/>
  <Override ContentType="application/vnd.openxmlformats-officedocument.presentationml.slide+xml" PartName="/ppt/slides/slide1.xml"/>
  <Override ContentType="application/vnd.openxmlformats-officedocument.presentationml.slide+xml" PartName="/ppt/slides/slide58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88.xml"/>
  <Override ContentType="application/vnd.openxmlformats-officedocument.presentationml.slide+xml" PartName="/ppt/slides/slide128.xml"/>
  <Override ContentType="application/vnd.openxmlformats-officedocument.presentationml.slide+xml" PartName="/ppt/slides/slide158.xml"/>
  <Override ContentType="application/vnd.openxmlformats-officedocument.presentationml.slide+xml" PartName="/ppt/slides/slide92.xml"/>
  <Override ContentType="application/vnd.openxmlformats-officedocument.presentationml.slide+xml" PartName="/ppt/slides/slide115.xml"/>
  <Override ContentType="application/vnd.openxmlformats-officedocument.presentationml.slide+xml" PartName="/ppt/slides/slide10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  <p:sldId id="314" r:id="rId64"/>
    <p:sldId id="315" r:id="rId65"/>
    <p:sldId id="316" r:id="rId66"/>
    <p:sldId id="317" r:id="rId67"/>
    <p:sldId id="318" r:id="rId68"/>
    <p:sldId id="319" r:id="rId69"/>
    <p:sldId id="320" r:id="rId70"/>
    <p:sldId id="321" r:id="rId71"/>
    <p:sldId id="322" r:id="rId72"/>
    <p:sldId id="323" r:id="rId73"/>
    <p:sldId id="324" r:id="rId74"/>
    <p:sldId id="325" r:id="rId75"/>
    <p:sldId id="326" r:id="rId76"/>
    <p:sldId id="327" r:id="rId77"/>
    <p:sldId id="328" r:id="rId78"/>
    <p:sldId id="329" r:id="rId79"/>
    <p:sldId id="330" r:id="rId80"/>
    <p:sldId id="331" r:id="rId81"/>
    <p:sldId id="332" r:id="rId82"/>
    <p:sldId id="333" r:id="rId83"/>
    <p:sldId id="334" r:id="rId84"/>
    <p:sldId id="335" r:id="rId85"/>
    <p:sldId id="336" r:id="rId86"/>
    <p:sldId id="337" r:id="rId87"/>
    <p:sldId id="338" r:id="rId88"/>
    <p:sldId id="339" r:id="rId89"/>
    <p:sldId id="340" r:id="rId90"/>
    <p:sldId id="341" r:id="rId91"/>
    <p:sldId id="342" r:id="rId92"/>
    <p:sldId id="343" r:id="rId93"/>
    <p:sldId id="344" r:id="rId94"/>
    <p:sldId id="345" r:id="rId95"/>
    <p:sldId id="346" r:id="rId96"/>
    <p:sldId id="347" r:id="rId97"/>
    <p:sldId id="348" r:id="rId98"/>
    <p:sldId id="349" r:id="rId99"/>
    <p:sldId id="350" r:id="rId100"/>
    <p:sldId id="351" r:id="rId101"/>
    <p:sldId id="352" r:id="rId102"/>
    <p:sldId id="353" r:id="rId103"/>
    <p:sldId id="354" r:id="rId104"/>
    <p:sldId id="355" r:id="rId105"/>
    <p:sldId id="356" r:id="rId106"/>
    <p:sldId id="357" r:id="rId107"/>
    <p:sldId id="358" r:id="rId108"/>
    <p:sldId id="359" r:id="rId109"/>
    <p:sldId id="360" r:id="rId110"/>
    <p:sldId id="361" r:id="rId111"/>
    <p:sldId id="362" r:id="rId112"/>
    <p:sldId id="363" r:id="rId113"/>
    <p:sldId id="364" r:id="rId114"/>
    <p:sldId id="365" r:id="rId115"/>
    <p:sldId id="366" r:id="rId116"/>
    <p:sldId id="367" r:id="rId117"/>
    <p:sldId id="368" r:id="rId118"/>
    <p:sldId id="369" r:id="rId119"/>
    <p:sldId id="370" r:id="rId120"/>
    <p:sldId id="371" r:id="rId121"/>
    <p:sldId id="372" r:id="rId122"/>
    <p:sldId id="373" r:id="rId123"/>
    <p:sldId id="374" r:id="rId124"/>
    <p:sldId id="375" r:id="rId125"/>
    <p:sldId id="376" r:id="rId126"/>
    <p:sldId id="377" r:id="rId127"/>
    <p:sldId id="378" r:id="rId128"/>
    <p:sldId id="379" r:id="rId129"/>
    <p:sldId id="380" r:id="rId130"/>
    <p:sldId id="381" r:id="rId131"/>
    <p:sldId id="382" r:id="rId132"/>
    <p:sldId id="383" r:id="rId133"/>
    <p:sldId id="384" r:id="rId134"/>
    <p:sldId id="385" r:id="rId135"/>
    <p:sldId id="386" r:id="rId136"/>
    <p:sldId id="387" r:id="rId137"/>
    <p:sldId id="388" r:id="rId138"/>
    <p:sldId id="389" r:id="rId139"/>
    <p:sldId id="390" r:id="rId140"/>
    <p:sldId id="391" r:id="rId141"/>
    <p:sldId id="392" r:id="rId142"/>
    <p:sldId id="393" r:id="rId143"/>
    <p:sldId id="394" r:id="rId144"/>
    <p:sldId id="395" r:id="rId145"/>
    <p:sldId id="396" r:id="rId146"/>
    <p:sldId id="397" r:id="rId147"/>
    <p:sldId id="398" r:id="rId148"/>
    <p:sldId id="399" r:id="rId149"/>
    <p:sldId id="400" r:id="rId150"/>
    <p:sldId id="401" r:id="rId151"/>
    <p:sldId id="402" r:id="rId152"/>
    <p:sldId id="403" r:id="rId153"/>
    <p:sldId id="404" r:id="rId154"/>
    <p:sldId id="405" r:id="rId155"/>
    <p:sldId id="406" r:id="rId156"/>
    <p:sldId id="407" r:id="rId157"/>
    <p:sldId id="408" r:id="rId158"/>
    <p:sldId id="409" r:id="rId159"/>
    <p:sldId id="410" r:id="rId160"/>
    <p:sldId id="411" r:id="rId161"/>
    <p:sldId id="412" r:id="rId162"/>
    <p:sldId id="413" r:id="rId163"/>
    <p:sldId id="414" r:id="rId164"/>
    <p:sldId id="415" r:id="rId165"/>
    <p:sldId id="416" r:id="rId166"/>
    <p:sldId id="417" r:id="rId167"/>
    <p:sldId id="418" r:id="rId168"/>
    <p:sldId id="419" r:id="rId169"/>
    <p:sldId id="420" r:id="rId170"/>
    <p:sldId id="421" r:id="rId171"/>
    <p:sldId id="422" r:id="rId172"/>
    <p:sldId id="423" r:id="rId173"/>
    <p:sldId id="424" r:id="rId174"/>
    <p:sldId id="425" r:id="rId175"/>
    <p:sldId id="426" r:id="rId176"/>
    <p:sldId id="427" r:id="rId177"/>
    <p:sldId id="428" r:id="rId178"/>
    <p:sldId id="429" r:id="rId179"/>
    <p:sldId id="430" r:id="rId180"/>
    <p:sldId id="431" r:id="rId181"/>
    <p:sldId id="432" r:id="rId182"/>
    <p:sldId id="433" r:id="rId183"/>
    <p:sldId id="434" r:id="rId184"/>
    <p:sldId id="435" r:id="rId185"/>
    <p:sldId id="436" r:id="rId186"/>
    <p:sldId id="437" r:id="rId187"/>
    <p:sldId id="438" r:id="rId188"/>
    <p:sldId id="439" r:id="rId189"/>
    <p:sldId id="440" r:id="rId19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190" Type="http://schemas.openxmlformats.org/officeDocument/2006/relationships/slide" Target="slides/slide18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07" Type="http://schemas.openxmlformats.org/officeDocument/2006/relationships/slide" Target="slides/slide102.xml"/><Relationship Id="rId106" Type="http://schemas.openxmlformats.org/officeDocument/2006/relationships/slide" Target="slides/slide101.xml"/><Relationship Id="rId105" Type="http://schemas.openxmlformats.org/officeDocument/2006/relationships/slide" Target="slides/slide100.xml"/><Relationship Id="rId104" Type="http://schemas.openxmlformats.org/officeDocument/2006/relationships/slide" Target="slides/slide99.xml"/><Relationship Id="rId109" Type="http://schemas.openxmlformats.org/officeDocument/2006/relationships/slide" Target="slides/slide104.xml"/><Relationship Id="rId108" Type="http://schemas.openxmlformats.org/officeDocument/2006/relationships/slide" Target="slides/slide103.xml"/><Relationship Id="rId48" Type="http://schemas.openxmlformats.org/officeDocument/2006/relationships/slide" Target="slides/slide43.xml"/><Relationship Id="rId187" Type="http://schemas.openxmlformats.org/officeDocument/2006/relationships/slide" Target="slides/slide182.xml"/><Relationship Id="rId47" Type="http://schemas.openxmlformats.org/officeDocument/2006/relationships/slide" Target="slides/slide42.xml"/><Relationship Id="rId186" Type="http://schemas.openxmlformats.org/officeDocument/2006/relationships/slide" Target="slides/slide181.xml"/><Relationship Id="rId185" Type="http://schemas.openxmlformats.org/officeDocument/2006/relationships/slide" Target="slides/slide180.xml"/><Relationship Id="rId49" Type="http://schemas.openxmlformats.org/officeDocument/2006/relationships/slide" Target="slides/slide44.xml"/><Relationship Id="rId184" Type="http://schemas.openxmlformats.org/officeDocument/2006/relationships/slide" Target="slides/slide179.xml"/><Relationship Id="rId103" Type="http://schemas.openxmlformats.org/officeDocument/2006/relationships/slide" Target="slides/slide98.xml"/><Relationship Id="rId102" Type="http://schemas.openxmlformats.org/officeDocument/2006/relationships/slide" Target="slides/slide97.xml"/><Relationship Id="rId101" Type="http://schemas.openxmlformats.org/officeDocument/2006/relationships/slide" Target="slides/slide96.xml"/><Relationship Id="rId189" Type="http://schemas.openxmlformats.org/officeDocument/2006/relationships/slide" Target="slides/slide184.xml"/><Relationship Id="rId100" Type="http://schemas.openxmlformats.org/officeDocument/2006/relationships/slide" Target="slides/slide95.xml"/><Relationship Id="rId188" Type="http://schemas.openxmlformats.org/officeDocument/2006/relationships/slide" Target="slides/slide18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183" Type="http://schemas.openxmlformats.org/officeDocument/2006/relationships/slide" Target="slides/slide178.xml"/><Relationship Id="rId32" Type="http://schemas.openxmlformats.org/officeDocument/2006/relationships/slide" Target="slides/slide27.xml"/><Relationship Id="rId182" Type="http://schemas.openxmlformats.org/officeDocument/2006/relationships/slide" Target="slides/slide177.xml"/><Relationship Id="rId35" Type="http://schemas.openxmlformats.org/officeDocument/2006/relationships/slide" Target="slides/slide30.xml"/><Relationship Id="rId181" Type="http://schemas.openxmlformats.org/officeDocument/2006/relationships/slide" Target="slides/slide176.xml"/><Relationship Id="rId34" Type="http://schemas.openxmlformats.org/officeDocument/2006/relationships/slide" Target="slides/slide29.xml"/><Relationship Id="rId180" Type="http://schemas.openxmlformats.org/officeDocument/2006/relationships/slide" Target="slides/slide175.xml"/><Relationship Id="rId37" Type="http://schemas.openxmlformats.org/officeDocument/2006/relationships/slide" Target="slides/slide32.xml"/><Relationship Id="rId176" Type="http://schemas.openxmlformats.org/officeDocument/2006/relationships/slide" Target="slides/slide171.xml"/><Relationship Id="rId36" Type="http://schemas.openxmlformats.org/officeDocument/2006/relationships/slide" Target="slides/slide31.xml"/><Relationship Id="rId175" Type="http://schemas.openxmlformats.org/officeDocument/2006/relationships/slide" Target="slides/slide170.xml"/><Relationship Id="rId39" Type="http://schemas.openxmlformats.org/officeDocument/2006/relationships/slide" Target="slides/slide34.xml"/><Relationship Id="rId174" Type="http://schemas.openxmlformats.org/officeDocument/2006/relationships/slide" Target="slides/slide169.xml"/><Relationship Id="rId38" Type="http://schemas.openxmlformats.org/officeDocument/2006/relationships/slide" Target="slides/slide33.xml"/><Relationship Id="rId173" Type="http://schemas.openxmlformats.org/officeDocument/2006/relationships/slide" Target="slides/slide168.xml"/><Relationship Id="rId179" Type="http://schemas.openxmlformats.org/officeDocument/2006/relationships/slide" Target="slides/slide174.xml"/><Relationship Id="rId178" Type="http://schemas.openxmlformats.org/officeDocument/2006/relationships/slide" Target="slides/slide173.xml"/><Relationship Id="rId177" Type="http://schemas.openxmlformats.org/officeDocument/2006/relationships/slide" Target="slides/slide172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29" Type="http://schemas.openxmlformats.org/officeDocument/2006/relationships/slide" Target="slides/slide124.xml"/><Relationship Id="rId128" Type="http://schemas.openxmlformats.org/officeDocument/2006/relationships/slide" Target="slides/slide123.xml"/><Relationship Id="rId127" Type="http://schemas.openxmlformats.org/officeDocument/2006/relationships/slide" Target="slides/slide122.xml"/><Relationship Id="rId126" Type="http://schemas.openxmlformats.org/officeDocument/2006/relationships/slide" Target="slides/slide121.xml"/><Relationship Id="rId26" Type="http://schemas.openxmlformats.org/officeDocument/2006/relationships/slide" Target="slides/slide21.xml"/><Relationship Id="rId121" Type="http://schemas.openxmlformats.org/officeDocument/2006/relationships/slide" Target="slides/slide116.xml"/><Relationship Id="rId25" Type="http://schemas.openxmlformats.org/officeDocument/2006/relationships/slide" Target="slides/slide20.xml"/><Relationship Id="rId120" Type="http://schemas.openxmlformats.org/officeDocument/2006/relationships/slide" Target="slides/slide115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125" Type="http://schemas.openxmlformats.org/officeDocument/2006/relationships/slide" Target="slides/slide120.xml"/><Relationship Id="rId29" Type="http://schemas.openxmlformats.org/officeDocument/2006/relationships/slide" Target="slides/slide24.xml"/><Relationship Id="rId124" Type="http://schemas.openxmlformats.org/officeDocument/2006/relationships/slide" Target="slides/slide119.xml"/><Relationship Id="rId123" Type="http://schemas.openxmlformats.org/officeDocument/2006/relationships/slide" Target="slides/slide118.xml"/><Relationship Id="rId122" Type="http://schemas.openxmlformats.org/officeDocument/2006/relationships/slide" Target="slides/slide117.xml"/><Relationship Id="rId95" Type="http://schemas.openxmlformats.org/officeDocument/2006/relationships/slide" Target="slides/slide90.xml"/><Relationship Id="rId94" Type="http://schemas.openxmlformats.org/officeDocument/2006/relationships/slide" Target="slides/slide89.xml"/><Relationship Id="rId97" Type="http://schemas.openxmlformats.org/officeDocument/2006/relationships/slide" Target="slides/slide92.xml"/><Relationship Id="rId96" Type="http://schemas.openxmlformats.org/officeDocument/2006/relationships/slide" Target="slides/slide91.xml"/><Relationship Id="rId11" Type="http://schemas.openxmlformats.org/officeDocument/2006/relationships/slide" Target="slides/slide6.xml"/><Relationship Id="rId99" Type="http://schemas.openxmlformats.org/officeDocument/2006/relationships/slide" Target="slides/slide94.xml"/><Relationship Id="rId10" Type="http://schemas.openxmlformats.org/officeDocument/2006/relationships/slide" Target="slides/slide5.xml"/><Relationship Id="rId98" Type="http://schemas.openxmlformats.org/officeDocument/2006/relationships/slide" Target="slides/slide93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91" Type="http://schemas.openxmlformats.org/officeDocument/2006/relationships/slide" Target="slides/slide86.xml"/><Relationship Id="rId90" Type="http://schemas.openxmlformats.org/officeDocument/2006/relationships/slide" Target="slides/slide85.xml"/><Relationship Id="rId93" Type="http://schemas.openxmlformats.org/officeDocument/2006/relationships/slide" Target="slides/slide88.xml"/><Relationship Id="rId92" Type="http://schemas.openxmlformats.org/officeDocument/2006/relationships/slide" Target="slides/slide87.xml"/><Relationship Id="rId118" Type="http://schemas.openxmlformats.org/officeDocument/2006/relationships/slide" Target="slides/slide113.xml"/><Relationship Id="rId117" Type="http://schemas.openxmlformats.org/officeDocument/2006/relationships/slide" Target="slides/slide112.xml"/><Relationship Id="rId116" Type="http://schemas.openxmlformats.org/officeDocument/2006/relationships/slide" Target="slides/slide111.xml"/><Relationship Id="rId115" Type="http://schemas.openxmlformats.org/officeDocument/2006/relationships/slide" Target="slides/slide110.xml"/><Relationship Id="rId119" Type="http://schemas.openxmlformats.org/officeDocument/2006/relationships/slide" Target="slides/slide114.xml"/><Relationship Id="rId15" Type="http://schemas.openxmlformats.org/officeDocument/2006/relationships/slide" Target="slides/slide10.xml"/><Relationship Id="rId110" Type="http://schemas.openxmlformats.org/officeDocument/2006/relationships/slide" Target="slides/slide105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14" Type="http://schemas.openxmlformats.org/officeDocument/2006/relationships/slide" Target="slides/slide109.xml"/><Relationship Id="rId18" Type="http://schemas.openxmlformats.org/officeDocument/2006/relationships/slide" Target="slides/slide13.xml"/><Relationship Id="rId113" Type="http://schemas.openxmlformats.org/officeDocument/2006/relationships/slide" Target="slides/slide108.xml"/><Relationship Id="rId112" Type="http://schemas.openxmlformats.org/officeDocument/2006/relationships/slide" Target="slides/slide107.xml"/><Relationship Id="rId111" Type="http://schemas.openxmlformats.org/officeDocument/2006/relationships/slide" Target="slides/slide106.xml"/><Relationship Id="rId84" Type="http://schemas.openxmlformats.org/officeDocument/2006/relationships/slide" Target="slides/slide79.xml"/><Relationship Id="rId83" Type="http://schemas.openxmlformats.org/officeDocument/2006/relationships/slide" Target="slides/slide78.xml"/><Relationship Id="rId86" Type="http://schemas.openxmlformats.org/officeDocument/2006/relationships/slide" Target="slides/slide81.xml"/><Relationship Id="rId85" Type="http://schemas.openxmlformats.org/officeDocument/2006/relationships/slide" Target="slides/slide80.xml"/><Relationship Id="rId88" Type="http://schemas.openxmlformats.org/officeDocument/2006/relationships/slide" Target="slides/slide83.xml"/><Relationship Id="rId150" Type="http://schemas.openxmlformats.org/officeDocument/2006/relationships/slide" Target="slides/slide145.xml"/><Relationship Id="rId87" Type="http://schemas.openxmlformats.org/officeDocument/2006/relationships/slide" Target="slides/slide82.xml"/><Relationship Id="rId89" Type="http://schemas.openxmlformats.org/officeDocument/2006/relationships/slide" Target="slides/slide84.xml"/><Relationship Id="rId80" Type="http://schemas.openxmlformats.org/officeDocument/2006/relationships/slide" Target="slides/slide75.xml"/><Relationship Id="rId82" Type="http://schemas.openxmlformats.org/officeDocument/2006/relationships/slide" Target="slides/slide77.xml"/><Relationship Id="rId81" Type="http://schemas.openxmlformats.org/officeDocument/2006/relationships/slide" Target="slides/slide7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149" Type="http://schemas.openxmlformats.org/officeDocument/2006/relationships/slide" Target="slides/slide144.xml"/><Relationship Id="rId4" Type="http://schemas.openxmlformats.org/officeDocument/2006/relationships/slideMaster" Target="slideMasters/slideMaster1.xml"/><Relationship Id="rId148" Type="http://schemas.openxmlformats.org/officeDocument/2006/relationships/slide" Target="slides/slide143.xml"/><Relationship Id="rId9" Type="http://schemas.openxmlformats.org/officeDocument/2006/relationships/slide" Target="slides/slide4.xml"/><Relationship Id="rId143" Type="http://schemas.openxmlformats.org/officeDocument/2006/relationships/slide" Target="slides/slide138.xml"/><Relationship Id="rId142" Type="http://schemas.openxmlformats.org/officeDocument/2006/relationships/slide" Target="slides/slide137.xml"/><Relationship Id="rId141" Type="http://schemas.openxmlformats.org/officeDocument/2006/relationships/slide" Target="slides/slide136.xml"/><Relationship Id="rId140" Type="http://schemas.openxmlformats.org/officeDocument/2006/relationships/slide" Target="slides/slide135.xml"/><Relationship Id="rId5" Type="http://schemas.openxmlformats.org/officeDocument/2006/relationships/notesMaster" Target="notesMasters/notesMaster1.xml"/><Relationship Id="rId147" Type="http://schemas.openxmlformats.org/officeDocument/2006/relationships/slide" Target="slides/slide142.xml"/><Relationship Id="rId6" Type="http://schemas.openxmlformats.org/officeDocument/2006/relationships/slide" Target="slides/slide1.xml"/><Relationship Id="rId146" Type="http://schemas.openxmlformats.org/officeDocument/2006/relationships/slide" Target="slides/slide141.xml"/><Relationship Id="rId7" Type="http://schemas.openxmlformats.org/officeDocument/2006/relationships/slide" Target="slides/slide2.xml"/><Relationship Id="rId145" Type="http://schemas.openxmlformats.org/officeDocument/2006/relationships/slide" Target="slides/slide140.xml"/><Relationship Id="rId8" Type="http://schemas.openxmlformats.org/officeDocument/2006/relationships/slide" Target="slides/slide3.xml"/><Relationship Id="rId144" Type="http://schemas.openxmlformats.org/officeDocument/2006/relationships/slide" Target="slides/slide139.xml"/><Relationship Id="rId73" Type="http://schemas.openxmlformats.org/officeDocument/2006/relationships/slide" Target="slides/slide68.xml"/><Relationship Id="rId72" Type="http://schemas.openxmlformats.org/officeDocument/2006/relationships/slide" Target="slides/slide67.xml"/><Relationship Id="rId75" Type="http://schemas.openxmlformats.org/officeDocument/2006/relationships/slide" Target="slides/slide70.xml"/><Relationship Id="rId74" Type="http://schemas.openxmlformats.org/officeDocument/2006/relationships/slide" Target="slides/slide69.xml"/><Relationship Id="rId77" Type="http://schemas.openxmlformats.org/officeDocument/2006/relationships/slide" Target="slides/slide72.xml"/><Relationship Id="rId76" Type="http://schemas.openxmlformats.org/officeDocument/2006/relationships/slide" Target="slides/slide71.xml"/><Relationship Id="rId79" Type="http://schemas.openxmlformats.org/officeDocument/2006/relationships/slide" Target="slides/slide74.xml"/><Relationship Id="rId78" Type="http://schemas.openxmlformats.org/officeDocument/2006/relationships/slide" Target="slides/slide73.xml"/><Relationship Id="rId71" Type="http://schemas.openxmlformats.org/officeDocument/2006/relationships/slide" Target="slides/slide66.xml"/><Relationship Id="rId70" Type="http://schemas.openxmlformats.org/officeDocument/2006/relationships/slide" Target="slides/slide65.xml"/><Relationship Id="rId139" Type="http://schemas.openxmlformats.org/officeDocument/2006/relationships/slide" Target="slides/slide134.xml"/><Relationship Id="rId138" Type="http://schemas.openxmlformats.org/officeDocument/2006/relationships/slide" Target="slides/slide133.xml"/><Relationship Id="rId137" Type="http://schemas.openxmlformats.org/officeDocument/2006/relationships/slide" Target="slides/slide132.xml"/><Relationship Id="rId132" Type="http://schemas.openxmlformats.org/officeDocument/2006/relationships/slide" Target="slides/slide127.xml"/><Relationship Id="rId131" Type="http://schemas.openxmlformats.org/officeDocument/2006/relationships/slide" Target="slides/slide126.xml"/><Relationship Id="rId130" Type="http://schemas.openxmlformats.org/officeDocument/2006/relationships/slide" Target="slides/slide125.xml"/><Relationship Id="rId136" Type="http://schemas.openxmlformats.org/officeDocument/2006/relationships/slide" Target="slides/slide131.xml"/><Relationship Id="rId135" Type="http://schemas.openxmlformats.org/officeDocument/2006/relationships/slide" Target="slides/slide130.xml"/><Relationship Id="rId134" Type="http://schemas.openxmlformats.org/officeDocument/2006/relationships/slide" Target="slides/slide129.xml"/><Relationship Id="rId133" Type="http://schemas.openxmlformats.org/officeDocument/2006/relationships/slide" Target="slides/slide128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64" Type="http://schemas.openxmlformats.org/officeDocument/2006/relationships/slide" Target="slides/slide59.xml"/><Relationship Id="rId63" Type="http://schemas.openxmlformats.org/officeDocument/2006/relationships/slide" Target="slides/slide58.xml"/><Relationship Id="rId66" Type="http://schemas.openxmlformats.org/officeDocument/2006/relationships/slide" Target="slides/slide61.xml"/><Relationship Id="rId172" Type="http://schemas.openxmlformats.org/officeDocument/2006/relationships/slide" Target="slides/slide167.xml"/><Relationship Id="rId65" Type="http://schemas.openxmlformats.org/officeDocument/2006/relationships/slide" Target="slides/slide60.xml"/><Relationship Id="rId171" Type="http://schemas.openxmlformats.org/officeDocument/2006/relationships/slide" Target="slides/slide166.xml"/><Relationship Id="rId68" Type="http://schemas.openxmlformats.org/officeDocument/2006/relationships/slide" Target="slides/slide63.xml"/><Relationship Id="rId170" Type="http://schemas.openxmlformats.org/officeDocument/2006/relationships/slide" Target="slides/slide165.xml"/><Relationship Id="rId67" Type="http://schemas.openxmlformats.org/officeDocument/2006/relationships/slide" Target="slides/slide62.xml"/><Relationship Id="rId60" Type="http://schemas.openxmlformats.org/officeDocument/2006/relationships/slide" Target="slides/slide55.xml"/><Relationship Id="rId165" Type="http://schemas.openxmlformats.org/officeDocument/2006/relationships/slide" Target="slides/slide160.xml"/><Relationship Id="rId69" Type="http://schemas.openxmlformats.org/officeDocument/2006/relationships/slide" Target="slides/slide64.xml"/><Relationship Id="rId164" Type="http://schemas.openxmlformats.org/officeDocument/2006/relationships/slide" Target="slides/slide159.xml"/><Relationship Id="rId163" Type="http://schemas.openxmlformats.org/officeDocument/2006/relationships/slide" Target="slides/slide158.xml"/><Relationship Id="rId162" Type="http://schemas.openxmlformats.org/officeDocument/2006/relationships/slide" Target="slides/slide157.xml"/><Relationship Id="rId169" Type="http://schemas.openxmlformats.org/officeDocument/2006/relationships/slide" Target="slides/slide164.xml"/><Relationship Id="rId168" Type="http://schemas.openxmlformats.org/officeDocument/2006/relationships/slide" Target="slides/slide163.xml"/><Relationship Id="rId167" Type="http://schemas.openxmlformats.org/officeDocument/2006/relationships/slide" Target="slides/slide162.xml"/><Relationship Id="rId166" Type="http://schemas.openxmlformats.org/officeDocument/2006/relationships/slide" Target="slides/slide161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55" Type="http://schemas.openxmlformats.org/officeDocument/2006/relationships/slide" Target="slides/slide50.xml"/><Relationship Id="rId161" Type="http://schemas.openxmlformats.org/officeDocument/2006/relationships/slide" Target="slides/slide156.xml"/><Relationship Id="rId54" Type="http://schemas.openxmlformats.org/officeDocument/2006/relationships/slide" Target="slides/slide49.xml"/><Relationship Id="rId160" Type="http://schemas.openxmlformats.org/officeDocument/2006/relationships/slide" Target="slides/slide155.xml"/><Relationship Id="rId57" Type="http://schemas.openxmlformats.org/officeDocument/2006/relationships/slide" Target="slides/slide52.xml"/><Relationship Id="rId56" Type="http://schemas.openxmlformats.org/officeDocument/2006/relationships/slide" Target="slides/slide51.xml"/><Relationship Id="rId159" Type="http://schemas.openxmlformats.org/officeDocument/2006/relationships/slide" Target="slides/slide154.xml"/><Relationship Id="rId59" Type="http://schemas.openxmlformats.org/officeDocument/2006/relationships/slide" Target="slides/slide54.xml"/><Relationship Id="rId154" Type="http://schemas.openxmlformats.org/officeDocument/2006/relationships/slide" Target="slides/slide149.xml"/><Relationship Id="rId58" Type="http://schemas.openxmlformats.org/officeDocument/2006/relationships/slide" Target="slides/slide53.xml"/><Relationship Id="rId153" Type="http://schemas.openxmlformats.org/officeDocument/2006/relationships/slide" Target="slides/slide148.xml"/><Relationship Id="rId152" Type="http://schemas.openxmlformats.org/officeDocument/2006/relationships/slide" Target="slides/slide147.xml"/><Relationship Id="rId151" Type="http://schemas.openxmlformats.org/officeDocument/2006/relationships/slide" Target="slides/slide146.xml"/><Relationship Id="rId158" Type="http://schemas.openxmlformats.org/officeDocument/2006/relationships/slide" Target="slides/slide153.xml"/><Relationship Id="rId157" Type="http://schemas.openxmlformats.org/officeDocument/2006/relationships/slide" Target="slides/slide152.xml"/><Relationship Id="rId156" Type="http://schemas.openxmlformats.org/officeDocument/2006/relationships/slide" Target="slides/slide151.xml"/><Relationship Id="rId155" Type="http://schemas.openxmlformats.org/officeDocument/2006/relationships/slide" Target="slides/slide150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6867faba21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6867faba21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6867faba21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6867faba21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6867faba21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6867faba21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6867faba21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6867faba21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6867faba21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6867faba21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6867faba21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6867faba21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6867faba21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6867faba21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36867faba21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36867faba21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6867faba21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6867faba21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6867faba21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6867faba21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6867faba21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6867faba21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6867faba21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36867faba21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6867faba21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36867faba21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36867faba21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36867faba21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36867faba21_0_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36867faba21_0_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6867faba21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6867faba21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36867faba21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36867faba21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6867faba21_0_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6867faba21_0_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6867faba21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36867faba21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6867faba21_0_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36867faba21_0_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36867faba21_0_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" name="Google Shape;185;g36867faba21_0_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6867faba21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36867faba21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36867faba21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36867faba21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36867faba21_0_1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36867faba21_0_1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36867faba21_0_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36867faba21_0_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36867faba21_0_1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36867faba21_0_1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36867faba21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" name="Google Shape;221;g36867faba21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36867faba21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36867faba21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36867faba21_0_1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36867faba21_0_1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36867faba21_0_1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36867faba21_0_1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36867faba21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36867faba21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36867faba21_0_1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36867faba21_0_1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36867faba21_0_1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Google Shape;259;g36867faba21_0_1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36867faba21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36867faba21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6867faba21_0_1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" name="Google Shape;271;g36867faba21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g36867faba21_0_1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Google Shape;277;g36867faba21_0_1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36867faba21_0_1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36867faba21_0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36867faba21_0_1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36867faba21_0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36867faba21_0_1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36867faba21_0_1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g36867faba21_0_1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" name="Google Shape;303;g36867faba21_0_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g36867faba21_0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" name="Google Shape;309;g36867faba21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36867faba21_0_1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36867faba21_0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g36867faba21_0_1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2" name="Google Shape;322;g36867faba21_0_1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36867faba21_0_1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36867faba21_0_1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36867faba21_0_18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36867faba21_0_1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36867faba21_0_1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0" name="Google Shape;340;g36867faba21_0_1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36867faba21_0_1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36867faba21_0_1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36867faba21_0_1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36867faba21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g36867faba21_0_2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0" name="Google Shape;360;g36867faba21_0_2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36867faba21_0_2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36867faba21_0_2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36867faba21_0_2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2" name="Google Shape;372;g36867faba21_0_2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g36867faba21_0_2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8" name="Google Shape;378;g36867faba21_0_2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36867faba21_0_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36867faba21_0_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9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g36867faba21_0_2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1" name="Google Shape;391;g36867faba21_0_2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36867faba21_0_2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8" name="Google Shape;398;g36867faba21_0_2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g36867faba21_0_2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4" name="Google Shape;404;g36867faba21_0_2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36867faba21_0_2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0" name="Google Shape;410;g36867faba21_0_2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4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g36867faba21_0_2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6" name="Google Shape;416;g36867faba21_0_2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36867faba21_0_2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2" name="Google Shape;422;g36867faba21_0_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7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g36867faba21_0_2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9" name="Google Shape;429;g36867faba21_0_2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g36867faba21_0_2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6" name="Google Shape;436;g36867faba21_0_2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36867faba21_0_2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36867faba21_0_2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g36867faba21_0_2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8" name="Google Shape;448;g36867faba21_0_2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g36867faba21_0_2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4" name="Google Shape;454;g36867faba21_0_2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36867faba21_0_2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36867faba21_0_2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36867faba21_0_2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7" name="Google Shape;467;g36867faba21_0_2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g36867faba21_0_2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4" name="Google Shape;474;g36867faba21_0_2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36867faba21_0_2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36867faba21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36867faba21_0_2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36867faba21_0_2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36867faba21_0_2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36867faba21_0_2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4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g36867faba21_0_2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Google Shape;496;g36867faba21_0_2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g36867faba21_0_2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3" name="Google Shape;503;g36867faba21_0_2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g36867faba21_0_2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0" name="Google Shape;510;g36867faba21_0_2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36867faba21_0_3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36867faba21_0_3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0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g36867faba21_0_3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" name="Google Shape;522;g36867faba21_0_3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g36867faba21_0_3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8" name="Google Shape;528;g36867faba21_0_3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2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g36867faba21_0_3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4" name="Google Shape;534;g36867faba21_0_3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g36867faba21_0_3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1" name="Google Shape;541;g36867faba21_0_3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6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g36867faba21_0_3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8" name="Google Shape;548;g36867faba21_0_3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g36867faba21_0_3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3" name="Google Shape;553;g36867faba21_0_3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g36867faba21_0_3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g36867faba21_0_3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3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g36867faba21_0_3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5" name="Google Shape;565;g36867faba21_0_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0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g36867faba21_0_3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2" name="Google Shape;572;g36867faba21_0_3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7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g36867faba21_0_3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9" name="Google Shape;579;g36867faba21_0_3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g36867faba21_0_3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5" name="Google Shape;585;g36867faba21_0_3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g36867faba21_0_3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1" name="Google Shape;591;g36867faba21_0_3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g36867faba21_0_3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7" name="Google Shape;597;g36867faba21_0_3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36867faba21_0_3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36867faba21_0_3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8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g36867faba21_0_3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0" name="Google Shape;610;g36867faba21_0_3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5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g36867faba21_0_3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7" name="Google Shape;617;g36867faba21_0_3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g36867faba21_0_3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3" name="Google Shape;623;g36867faba21_0_3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7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g36867faba21_0_3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9" name="Google Shape;629;g36867faba21_0_3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36867faba21_0_3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36867faba21_0_3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9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g36867faba21_0_3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1" name="Google Shape;641;g36867faba21_0_3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7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g36867faba21_0_3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9" name="Google Shape;649;g36867faba21_0_3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g36867faba21_0_3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6" name="Google Shape;656;g36867faba21_0_3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g36867faba21_0_3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1" name="Google Shape;661;g36867faba21_0_3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4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g36867faba21_0_3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6" name="Google Shape;666;g36867faba21_0_3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36867faba21_0_3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36867faba21_0_3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5" name="Shape 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" name="Google Shape;676;g36867faba21_0_4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7" name="Google Shape;677;g36867faba21_0_4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g36867faba21_0_4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4" name="Google Shape;684;g36867faba21_0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9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g36867faba21_0_4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1" name="Google Shape;691;g36867faba21_0_4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5" name="Shape 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Google Shape;696;g36867faba21_0_4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7" name="Google Shape;697;g36867faba21_0_4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g36867faba21_0_4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3" name="Google Shape;703;g36867faba21_0_4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7" name="Shape 7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Google Shape;708;g36867faba21_0_4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9" name="Google Shape;709;g36867faba21_0_4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3" name="Shape 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" name="Google Shape;714;g36867faba21_0_4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5" name="Google Shape;715;g36867faba21_0_4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0" name="Shape 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" name="Google Shape;721;g36867faba21_0_4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2" name="Google Shape;722;g36867faba21_0_4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g36867faba21_0_4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9" name="Google Shape;729;g36867faba21_0_4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2" name="Shape 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Google Shape;733;g36867faba21_0_4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4" name="Google Shape;734;g36867faba21_0_4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7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g36867faba21_0_4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9" name="Google Shape;739;g36867faba21_0_4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2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Google Shape;743;g36867faba21_0_4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4" name="Google Shape;744;g36867faba21_0_4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8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g36867faba21_0_4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0" name="Google Shape;750;g36867faba21_0_4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5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g36867faba21_0_4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7" name="Google Shape;757;g36867faba21_0_4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2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Google Shape;763;g36867faba21_0_4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4" name="Google Shape;764;g36867faba21_0_4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7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g36867faba21_0_4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9" name="Google Shape;769;g36867faba21_0_4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2" name="Shape 7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3" name="Google Shape;773;g36867faba21_0_4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4" name="Google Shape;774;g36867faba21_0_4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7" name="Shape 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" name="Google Shape;778;g36867faba21_0_4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9" name="Google Shape;779;g36867faba21_0_4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3" name="Shape 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4" name="Google Shape;784;g36867faba21_0_4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5" name="Google Shape;785;g36867faba21_0_4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0" name="Shape 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Google Shape;791;g36867faba21_0_4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2" name="Google Shape;792;g36867faba21_0_4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7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g36867faba21_0_4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9" name="Google Shape;799;g36867faba21_0_4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2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" name="Google Shape;803;g36867faba21_0_4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4" name="Google Shape;804;g36867faba21_0_4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7" name="Shape 8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" name="Google Shape;808;g36867faba21_0_4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9" name="Google Shape;809;g36867faba21_0_4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2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" name="Google Shape;813;g36867faba21_0_4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4" name="Google Shape;814;g36867faba21_0_4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8" name="Shape 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" name="Google Shape;819;g36867faba21_0_4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0" name="Google Shape;820;g36867faba21_0_4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5" name="Shape 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Google Shape;826;g36867faba21_0_4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7" name="Google Shape;827;g36867faba21_0_4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2" name="Shape 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Google Shape;833;g36867faba21_0_5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4" name="Google Shape;834;g36867faba21_0_5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7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36867faba21_0_5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36867faba21_0_5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2" name="Shape 8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Google Shape;843;g36867faba21_0_5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4" name="Google Shape;844;g36867faba21_0_5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7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Google Shape;848;g36867faba21_0_5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9" name="Google Shape;849;g36867faba21_0_5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3" name="Shape 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Google Shape;854;g36867faba21_0_5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5" name="Google Shape;855;g36867faba21_0_5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g36867faba21_0_5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2" name="Google Shape;862;g36867faba21_0_5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7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Google Shape;868;g36867faba21_0_5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9" name="Google Shape;869;g36867faba21_0_5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2" name="Shape 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3" name="Google Shape;873;g36867faba21_0_5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4" name="Google Shape;874;g36867faba21_0_5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7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8" name="Google Shape;878;g36867faba21_0_5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9" name="Google Shape;879;g36867faba21_0_5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2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g36867faba21_0_5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4" name="Google Shape;884;g36867faba21_0_5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8" name="Shape 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Google Shape;889;g36867faba21_0_5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0" name="Google Shape;890;g36867faba21_0_5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5" name="Shape 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" name="Google Shape;896;g36867faba21_0_5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7" name="Google Shape;897;g36867faba21_0_5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2" name="Shape 9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3" name="Google Shape;903;g36867faba21_0_5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4" name="Google Shape;904;g36867faba21_0_5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7" name="Shape 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8" name="Google Shape;908;g36867faba21_0_5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9" name="Google Shape;909;g36867faba21_0_5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2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3" name="Google Shape;913;g36867faba21_0_5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4" name="Google Shape;914;g36867faba21_0_5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7" name="Shape 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8" name="Google Shape;918;g36867faba21_0_5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9" name="Google Shape;919;g36867faba21_0_5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3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Google Shape;924;g36867faba21_0_5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5" name="Google Shape;925;g36867faba21_0_5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0" name="Shape 9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" name="Google Shape;931;g36867faba21_0_5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2" name="Google Shape;932;g36867faba21_0_5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7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g36867faba21_0_5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9" name="Google Shape;939;g36867faba21_0_5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2" name="Shape 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" name="Google Shape;943;g36867faba21_0_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4" name="Google Shape;944;g36867faba21_0_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7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Google Shape;948;g36867faba21_0_5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9" name="Google Shape;949;g36867faba21_0_5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2" name="Shape 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" name="Google Shape;953;g36867faba21_0_5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4" name="Google Shape;954;g36867faba21_0_5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8" name="Shape 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Google Shape;959;g36867faba21_0_58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0" name="Google Shape;960;g36867faba21_0_5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g36867faba21_0_5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7" name="Google Shape;967;g36867faba21_0_5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2" name="Shape 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g36867faba21_0_5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4" name="Google Shape;974;g36867faba21_0_5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7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g36867faba21_0_5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9" name="Google Shape;979;g36867faba21_0_5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2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" name="Google Shape;983;g36867faba21_0_6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4" name="Google Shape;984;g36867faba21_0_6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7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36867faba21_0_6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36867faba21_0_6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3" name="Shape 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" name="Google Shape;994;g36867faba21_0_6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5" name="Google Shape;995;g36867faba21_0_6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0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" name="Google Shape;1001;g36867faba21_0_6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2" name="Google Shape;1002;g36867faba21_0_6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7" name="Shape 1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8" name="Google Shape;1008;g36867faba21_0_6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9" name="Google Shape;1009;g36867faba21_0_6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3" name="Shape 1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" name="Google Shape;1014;g36867faba21_0_6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5" name="Google Shape;1015;g36867faba21_0_6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9" name="Shape 10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0" name="Google Shape;1020;g36867faba21_0_6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1" name="Google Shape;1021;g36867faba21_0_6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5" name="Shape 10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Google Shape;1026;g36867faba21_0_6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7" name="Google Shape;1027;g36867faba21_0_6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1" name="Shape 10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Google Shape;1032;g36867faba21_0_6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3" name="Google Shape;1033;g36867faba21_0_6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9" name="Shape 1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Google Shape;1040;g36867faba21_0_6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1" name="Google Shape;1041;g36867faba21_0_6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6" name="Shape 1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7" name="Google Shape;1047;g36867faba21_0_6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8" name="Google Shape;1048;g36867faba21_0_6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2" name="Shape 1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Google Shape;1053;g36867faba21_0_6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4" name="Google Shape;1054;g36867faba21_0_6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8" name="Shape 10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" name="Google Shape;1059;g36867faba21_0_6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0" name="Google Shape;1060;g36867faba21_0_6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4" name="Shape 10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" name="Google Shape;1065;g36867faba21_0_6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6" name="Google Shape;1066;g36867faba21_0_6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0" name="Shape 10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1" name="Google Shape;1071;g36867faba21_0_6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2" name="Google Shape;1072;g36867faba21_0_6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7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Google Shape;1078;g36867faba21_0_6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9" name="Google Shape;1079;g36867faba21_0_6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4" name="Shape 10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Google Shape;1085;g36867faba21_0_6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Google Shape;1086;g36867faba21_0_6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0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g36867faba21_0_6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2" name="Google Shape;1092;g36867faba21_0_6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5" name="Shape 10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6" name="Google Shape;1096;g36867faba21_0_6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7" name="Google Shape;1097;g36867faba21_0_6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1" name="Shape 1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2" name="Google Shape;1102;g36867faba21_0_6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3" name="Google Shape;1103;g36867faba21_0_6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7" name="Shape 1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8" name="Google Shape;1108;g36867faba21_0_6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9" name="Google Shape;1109;g36867faba21_0_6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4" name="Shape 1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Google Shape;1115;g36867faba21_0_6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6" name="Google Shape;1116;g36867faba21_0_6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1" name="Shape 1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2" name="Google Shape;1122;g36867faba21_0_6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3" name="Google Shape;1123;g36867faba21_0_6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6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Google Shape;1127;g36867faba21_0_6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8" name="Google Shape;1128;g36867faba21_0_6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1" name="Shape 1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2" name="Google Shape;1132;g36867faba21_0_6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3" name="Google Shape;1133;g36867faba21_0_6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6" name="Shape 1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7" name="Google Shape;1137;g36867faba21_0_6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8" name="Google Shape;1138;g36867faba21_0_6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2" name="Shape 1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" name="Google Shape;1143;g36867faba21_0_7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4" name="Google Shape;1144;g36867faba21_0_7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g36867faba21_0_7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1" name="Google Shape;1151;g36867faba21_0_7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6" name="Shape 1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" name="Google Shape;1157;g36867faba21_0_7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8" name="Google Shape;1158;g36867faba21_0_7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2" name="Shape 1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3" name="Google Shape;1163;g36867faba21_0_7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4" name="Google Shape;1164;g36867faba21_0_7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8" name="Shape 1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9" name="Google Shape;1169;g36867faba21_0_7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0" name="Google Shape;1170;g36867faba21_0_7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3" name="Shape 1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" name="Google Shape;1174;g36867faba21_0_7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5" name="Google Shape;1175;g36867faba21_0_7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9" name="Shape 1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0" name="Google Shape;1180;g36867faba21_0_7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1" name="Google Shape;1181;g36867faba21_0_7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hu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7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1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5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0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6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6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8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3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3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9.jp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8.jp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0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26.jp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22.jp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5.jp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11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83.jp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99.jp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91.jp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37.jp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24.png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31.png"/><Relationship Id="rId4" Type="http://schemas.openxmlformats.org/officeDocument/2006/relationships/image" Target="../media/image28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27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8.xml"/><Relationship Id="rId3" Type="http://schemas.openxmlformats.org/officeDocument/2006/relationships/hyperlink" Target="http://115.628.qf" TargetMode="Externa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9.xml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25.jp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29.jp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33.jp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47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5.xml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32.png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36.png"/></Relationships>
</file>

<file path=ppt/slides/_rels/slide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34.png"/></Relationships>
</file>

<file path=ppt/slides/_rels/slide5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30.png"/></Relationships>
</file>

<file path=ppt/slides/_rels/slide6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0.xml"/></Relationships>
</file>

<file path=ppt/slides/_rels/slide6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1.xml"/></Relationships>
</file>

<file path=ppt/slides/_rels/slide6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2.xml"/><Relationship Id="rId3" Type="http://schemas.openxmlformats.org/officeDocument/2006/relationships/image" Target="../media/image41.png"/></Relationships>
</file>

<file path=ppt/slides/_rels/slide6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3.xml"/><Relationship Id="rId3" Type="http://schemas.openxmlformats.org/officeDocument/2006/relationships/image" Target="../media/image40.png"/></Relationships>
</file>

<file path=ppt/slides/_rels/slide6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4.xml"/><Relationship Id="rId3" Type="http://schemas.openxmlformats.org/officeDocument/2006/relationships/image" Target="../media/image42.png"/></Relationships>
</file>

<file path=ppt/slides/_rels/slide6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5.xml"/><Relationship Id="rId3" Type="http://schemas.openxmlformats.org/officeDocument/2006/relationships/image" Target="../media/image45.png"/></Relationships>
</file>

<file path=ppt/slides/_rels/slide6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6.xml"/></Relationships>
</file>

<file path=ppt/slides/_rels/slide6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7.xml"/></Relationships>
</file>

<file path=ppt/slides/_rels/slide6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8.xml"/><Relationship Id="rId3" Type="http://schemas.openxmlformats.org/officeDocument/2006/relationships/image" Target="../media/image43.jpg"/></Relationships>
</file>

<file path=ppt/slides/_rels/slide6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9.xml"/><Relationship Id="rId3" Type="http://schemas.openxmlformats.org/officeDocument/2006/relationships/image" Target="../media/image38.jpg"/></Relationships>
</file>

<file path=ppt/slides/_rels/slide7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39.jpg"/></Relationships>
</file>

<file path=ppt/slides/_rels/slide7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1.xml"/><Relationship Id="rId3" Type="http://schemas.openxmlformats.org/officeDocument/2006/relationships/image" Target="../media/image44.png"/></Relationships>
</file>

<file path=ppt/slides/_rels/slide7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2.xml"/></Relationships>
</file>

<file path=ppt/slides/_rels/slide7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3.xml"/></Relationships>
</file>

<file path=ppt/slides/_rels/slide7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4.xml"/><Relationship Id="rId3" Type="http://schemas.openxmlformats.org/officeDocument/2006/relationships/image" Target="../media/image62.jpg"/></Relationships>
</file>

<file path=ppt/slides/_rels/slide7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5.xml"/><Relationship Id="rId3" Type="http://schemas.openxmlformats.org/officeDocument/2006/relationships/image" Target="../media/image72.jpg"/></Relationships>
</file>

<file path=ppt/slides/_rels/slide7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6.xml"/><Relationship Id="rId3" Type="http://schemas.openxmlformats.org/officeDocument/2006/relationships/image" Target="../media/image64.jpg"/></Relationships>
</file>

<file path=ppt/slides/_rels/slide7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7.xml"/><Relationship Id="rId3" Type="http://schemas.openxmlformats.org/officeDocument/2006/relationships/image" Target="../media/image56.jpg"/></Relationships>
</file>

<file path=ppt/slides/_rels/slide7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8.xml"/></Relationships>
</file>

<file path=ppt/slides/_rels/slide7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9.xml"/></Relationships>
</file>

<file path=ppt/slides/_rels/slide8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0.xml"/><Relationship Id="rId3" Type="http://schemas.openxmlformats.org/officeDocument/2006/relationships/image" Target="../media/image58.jpg"/></Relationships>
</file>

<file path=ppt/slides/_rels/slide8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1.xml"/><Relationship Id="rId3" Type="http://schemas.openxmlformats.org/officeDocument/2006/relationships/image" Target="../media/image82.jpg"/><Relationship Id="rId4" Type="http://schemas.openxmlformats.org/officeDocument/2006/relationships/image" Target="../media/image46.jpg"/></Relationships>
</file>

<file path=ppt/slides/_rels/slide8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2.xml"/><Relationship Id="rId3" Type="http://schemas.openxmlformats.org/officeDocument/2006/relationships/image" Target="../media/image48.jpg"/></Relationships>
</file>

<file path=ppt/slides/_rels/slide8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3.xml"/></Relationships>
</file>

<file path=ppt/slides/_rels/slide8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4.xml"/></Relationships>
</file>

<file path=ppt/slides/_rels/slide8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5.xml"/><Relationship Id="rId3" Type="http://schemas.openxmlformats.org/officeDocument/2006/relationships/image" Target="../media/image50.png"/></Relationships>
</file>

<file path=ppt/slides/_rels/slide8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6.xml"/><Relationship Id="rId3" Type="http://schemas.openxmlformats.org/officeDocument/2006/relationships/image" Target="../media/image54.png"/></Relationships>
</file>

<file path=ppt/slides/_rels/slide8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7.xml"/><Relationship Id="rId3" Type="http://schemas.openxmlformats.org/officeDocument/2006/relationships/image" Target="../media/image49.png"/></Relationships>
</file>

<file path=ppt/slides/_rels/slide8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8.xml"/><Relationship Id="rId3" Type="http://schemas.openxmlformats.org/officeDocument/2006/relationships/image" Target="../media/image51.png"/></Relationships>
</file>

<file path=ppt/slides/_rels/slide8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9.xml"/><Relationship Id="rId3" Type="http://schemas.openxmlformats.org/officeDocument/2006/relationships/hyperlink" Target="https://benedekszerelveny.hu/wc-nyomolap/geberit-sigma10-mukodtetolap-oblites-stop-matt-fekete-easy-to-clean-bevonat-polirozott-115-758-14-5-p112436.html" TargetMode="External"/><Relationship Id="rId4" Type="http://schemas.openxmlformats.org/officeDocument/2006/relationships/hyperlink" Target="https://benedekszerelveny.hu/design-radiator/arezzo-horizont-black-1355x550-torolkozoszaritos-radiator-ar-hb13555-p87117.html" TargetMode="External"/><Relationship Id="rId11" Type="http://schemas.openxmlformats.org/officeDocument/2006/relationships/hyperlink" Target="https://benedekszerelveny.hu/zuhanyfal/radaway-modo-new-black-ii-factory-walk-in-fekete-zuhanyfal-100-atlatszo-389104-54-55-p72836.html" TargetMode="External"/><Relationship Id="rId10" Type="http://schemas.openxmlformats.org/officeDocument/2006/relationships/hyperlink" Target="https://benedekszerelveny.hu/zuhanyrendszer/hansgrohe-croma-select-s280-showerpipe-hs-rd-s122-matt-fekete-26890670-p80948.html" TargetMode="External"/><Relationship Id="rId9" Type="http://schemas.openxmlformats.org/officeDocument/2006/relationships/hyperlink" Target="https://www.kludi.com/hr-hu/collections/kludi-nova-fonte/kludi-nova-fonte-puristic-kdzuhanycsap_205903915" TargetMode="External"/><Relationship Id="rId5" Type="http://schemas.openxmlformats.org/officeDocument/2006/relationships/hyperlink" Target="https://benedekszerelveny.hu/wc-csesze/villeroy-and-boch-o-novo-melyoblitesu-fali-wc-56601001-p33031.html" TargetMode="External"/><Relationship Id="rId6" Type="http://schemas.openxmlformats.org/officeDocument/2006/relationships/hyperlink" Target="https://benedekszerelveny.hu/mosdo/ravak-mosdo-ceramic-550-r-slim-keramia-feher-xjx01155002-p70776.html" TargetMode="External"/><Relationship Id="rId7" Type="http://schemas.openxmlformats.org/officeDocument/2006/relationships/hyperlink" Target="https://benedekszerelveny.hu/szabadonallo-kad/ravak-freedom-o-tec-1700x770-mm-grey-green-szabadonallo-akrilkad-krom-lefolyoval-cd11200000-p136863.html" TargetMode="External"/><Relationship Id="rId8" Type="http://schemas.openxmlformats.org/officeDocument/2006/relationships/hyperlink" Target="https://benedekszerelveny.hu/mosdo-csaptelep/kludi-renon-mosdocsap-240-leereszto-nelkul-matt-fekete-422983975-p132974.html" TargetMode="External"/></Relationships>
</file>

<file path=ppt/slides/_rels/slide9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0.xml"/></Relationships>
</file>

<file path=ppt/slides/_rels/slide9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1.xml"/><Relationship Id="rId3" Type="http://schemas.openxmlformats.org/officeDocument/2006/relationships/image" Target="../media/image52.png"/></Relationships>
</file>

<file path=ppt/slides/_rels/slide9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2.xml"/><Relationship Id="rId3" Type="http://schemas.openxmlformats.org/officeDocument/2006/relationships/image" Target="../media/image60.png"/></Relationships>
</file>

<file path=ppt/slides/_rels/slide9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3.xml"/><Relationship Id="rId3" Type="http://schemas.openxmlformats.org/officeDocument/2006/relationships/image" Target="../media/image61.png"/></Relationships>
</file>

<file path=ppt/slides/_rels/slide9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4.xml"/><Relationship Id="rId3" Type="http://schemas.openxmlformats.org/officeDocument/2006/relationships/image" Target="../media/image55.png"/></Relationships>
</file>

<file path=ppt/slides/_rels/slide9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5.xml"/><Relationship Id="rId3" Type="http://schemas.openxmlformats.org/officeDocument/2006/relationships/image" Target="../media/image53.png"/><Relationship Id="rId4" Type="http://schemas.openxmlformats.org/officeDocument/2006/relationships/image" Target="../media/image57.png"/></Relationships>
</file>

<file path=ppt/slides/_rels/slide9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6.xml"/></Relationships>
</file>

<file path=ppt/slides/_rels/slide9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7.xml"/><Relationship Id="rId3" Type="http://schemas.openxmlformats.org/officeDocument/2006/relationships/image" Target="../media/image98.jpg"/></Relationships>
</file>

<file path=ppt/slides/_rels/slide9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8.xml"/><Relationship Id="rId3" Type="http://schemas.openxmlformats.org/officeDocument/2006/relationships/image" Target="../media/image96.jpg"/></Relationships>
</file>

<file path=ppt/slides/_rels/slide9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9.xml"/><Relationship Id="rId3" Type="http://schemas.openxmlformats.org/officeDocument/2006/relationships/image" Target="../media/image87.jpg"/></Relationships>
</file>

<file path=ppt/slides/_rels/slide10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0.xml"/><Relationship Id="rId3" Type="http://schemas.openxmlformats.org/officeDocument/2006/relationships/image" Target="../media/image59.png"/></Relationships>
</file>

<file path=ppt/slides/_rels/slide10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1.xml"/></Relationships>
</file>

<file path=ppt/slides/_rels/slide10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2.xml"/></Relationships>
</file>

<file path=ppt/slides/_rels/slide10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3.xml"/><Relationship Id="rId3" Type="http://schemas.openxmlformats.org/officeDocument/2006/relationships/image" Target="../media/image67.png"/></Relationships>
</file>

<file path=ppt/slides/_rels/slide10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4.xml"/><Relationship Id="rId3" Type="http://schemas.openxmlformats.org/officeDocument/2006/relationships/image" Target="../media/image69.png"/></Relationships>
</file>

<file path=ppt/slides/_rels/slide10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5.xml"/><Relationship Id="rId3" Type="http://schemas.openxmlformats.org/officeDocument/2006/relationships/image" Target="../media/image71.png"/></Relationships>
</file>

<file path=ppt/slides/_rels/slide10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6.xml"/><Relationship Id="rId3" Type="http://schemas.openxmlformats.org/officeDocument/2006/relationships/image" Target="../media/image65.png"/></Relationships>
</file>

<file path=ppt/slides/_rels/slide10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7.xml"/><Relationship Id="rId3" Type="http://schemas.openxmlformats.org/officeDocument/2006/relationships/image" Target="../media/image68.png"/></Relationships>
</file>

<file path=ppt/slides/_rels/slide10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8.xml"/></Relationships>
</file>

<file path=ppt/slides/_rels/slide10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9.xml"/><Relationship Id="rId3" Type="http://schemas.openxmlformats.org/officeDocument/2006/relationships/image" Target="../media/image73.jpg"/></Relationships>
</file>

<file path=ppt/slides/_rels/slide1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0.xml"/><Relationship Id="rId3" Type="http://schemas.openxmlformats.org/officeDocument/2006/relationships/image" Target="../media/image66.jpg"/></Relationships>
</file>

<file path=ppt/slides/_rels/slide1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1.xml"/><Relationship Id="rId3" Type="http://schemas.openxmlformats.org/officeDocument/2006/relationships/image" Target="../media/image70.jpg"/></Relationships>
</file>

<file path=ppt/slides/_rels/slide1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2.xml"/><Relationship Id="rId3" Type="http://schemas.openxmlformats.org/officeDocument/2006/relationships/image" Target="../media/image63.png"/></Relationships>
</file>

<file path=ppt/slides/_rels/slide1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3.xml"/></Relationships>
</file>

<file path=ppt/slides/_rels/slide1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4.xml"/></Relationships>
</file>

<file path=ppt/slides/_rels/slide1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5.xml"/><Relationship Id="rId3" Type="http://schemas.openxmlformats.org/officeDocument/2006/relationships/image" Target="../media/image85.png"/></Relationships>
</file>

<file path=ppt/slides/_rels/slide1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6.xml"/><Relationship Id="rId3" Type="http://schemas.openxmlformats.org/officeDocument/2006/relationships/image" Target="../media/image76.png"/></Relationships>
</file>

<file path=ppt/slides/_rels/slide1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7.xml"/><Relationship Id="rId3" Type="http://schemas.openxmlformats.org/officeDocument/2006/relationships/image" Target="../media/image84.png"/></Relationships>
</file>

<file path=ppt/slides/_rels/slide1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8.xml"/><Relationship Id="rId3" Type="http://schemas.openxmlformats.org/officeDocument/2006/relationships/image" Target="../media/image74.png"/></Relationships>
</file>

<file path=ppt/slides/_rels/slide1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9.xml"/></Relationships>
</file>

<file path=ppt/slides/_rels/slide1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0.xml"/></Relationships>
</file>

<file path=ppt/slides/_rels/slide1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1.xml"/><Relationship Id="rId3" Type="http://schemas.openxmlformats.org/officeDocument/2006/relationships/image" Target="../media/image79.jpg"/></Relationships>
</file>

<file path=ppt/slides/_rels/slide1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2.xml"/><Relationship Id="rId3" Type="http://schemas.openxmlformats.org/officeDocument/2006/relationships/image" Target="../media/image78.jpg"/></Relationships>
</file>

<file path=ppt/slides/_rels/slide1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3.xml"/><Relationship Id="rId3" Type="http://schemas.openxmlformats.org/officeDocument/2006/relationships/image" Target="../media/image77.jpg"/></Relationships>
</file>

<file path=ppt/slides/_rels/slide1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4.xml"/><Relationship Id="rId3" Type="http://schemas.openxmlformats.org/officeDocument/2006/relationships/image" Target="../media/image75.png"/></Relationships>
</file>

<file path=ppt/slides/_rels/slide1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5.xml"/></Relationships>
</file>

<file path=ppt/slides/_rels/slide1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6.xml"/></Relationships>
</file>

<file path=ppt/slides/_rels/slide1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7.xml"/><Relationship Id="rId3" Type="http://schemas.openxmlformats.org/officeDocument/2006/relationships/image" Target="../media/image128.png"/></Relationships>
</file>

<file path=ppt/slides/_rels/slide1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8.xml"/><Relationship Id="rId3" Type="http://schemas.openxmlformats.org/officeDocument/2006/relationships/image" Target="../media/image126.png"/></Relationships>
</file>

<file path=ppt/slides/_rels/slide1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9.xml"/><Relationship Id="rId3" Type="http://schemas.openxmlformats.org/officeDocument/2006/relationships/image" Target="../media/image127.png"/></Relationships>
</file>

<file path=ppt/slides/_rels/slide1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0.xml"/><Relationship Id="rId3" Type="http://schemas.openxmlformats.org/officeDocument/2006/relationships/image" Target="../media/image80.png"/></Relationships>
</file>

<file path=ppt/slides/_rels/slide1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1.xml"/></Relationships>
</file>

<file path=ppt/slides/_rels/slide1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2.xml"/></Relationships>
</file>

<file path=ppt/slides/_rels/slide1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3.xml"/><Relationship Id="rId3" Type="http://schemas.openxmlformats.org/officeDocument/2006/relationships/image" Target="../media/image103.jpg"/></Relationships>
</file>

<file path=ppt/slides/_rels/slide1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4.xml"/><Relationship Id="rId3" Type="http://schemas.openxmlformats.org/officeDocument/2006/relationships/image" Target="../media/image110.jpg"/></Relationships>
</file>

<file path=ppt/slides/_rels/slide1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5.xml"/><Relationship Id="rId3" Type="http://schemas.openxmlformats.org/officeDocument/2006/relationships/image" Target="../media/image108.jpg"/></Relationships>
</file>

<file path=ppt/slides/_rels/slide1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6.xml"/><Relationship Id="rId3" Type="http://schemas.openxmlformats.org/officeDocument/2006/relationships/image" Target="../media/image81.png"/></Relationships>
</file>

<file path=ppt/slides/_rels/slide1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7.xml"/></Relationships>
</file>

<file path=ppt/slides/_rels/slide1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8.xml"/></Relationships>
</file>

<file path=ppt/slides/_rels/slide1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9.xml"/><Relationship Id="rId3" Type="http://schemas.openxmlformats.org/officeDocument/2006/relationships/image" Target="../media/image88.jpg"/></Relationships>
</file>

<file path=ppt/slides/_rels/slide1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0.xml"/><Relationship Id="rId3" Type="http://schemas.openxmlformats.org/officeDocument/2006/relationships/image" Target="../media/image86.jpg"/></Relationships>
</file>

<file path=ppt/slides/_rels/slide1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1.xml"/><Relationship Id="rId3" Type="http://schemas.openxmlformats.org/officeDocument/2006/relationships/image" Target="../media/image102.jpg"/></Relationships>
</file>

<file path=ppt/slides/_rels/slide1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2.xml"/><Relationship Id="rId3" Type="http://schemas.openxmlformats.org/officeDocument/2006/relationships/image" Target="../media/image90.png"/></Relationships>
</file>

<file path=ppt/slides/_rels/slide1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3.xml"/></Relationships>
</file>

<file path=ppt/slides/_rels/slide1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4.xml"/></Relationships>
</file>

<file path=ppt/slides/_rels/slide1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5.xml"/><Relationship Id="rId3" Type="http://schemas.openxmlformats.org/officeDocument/2006/relationships/image" Target="../media/image113.jpg"/></Relationships>
</file>

<file path=ppt/slides/_rels/slide1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6.xml"/><Relationship Id="rId3" Type="http://schemas.openxmlformats.org/officeDocument/2006/relationships/image" Target="../media/image104.jpg"/></Relationships>
</file>

<file path=ppt/slides/_rels/slide1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7.xml"/><Relationship Id="rId3" Type="http://schemas.openxmlformats.org/officeDocument/2006/relationships/image" Target="../media/image111.jpg"/></Relationships>
</file>

<file path=ppt/slides/_rels/slide1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8.xml"/><Relationship Id="rId3" Type="http://schemas.openxmlformats.org/officeDocument/2006/relationships/image" Target="../media/image89.png"/></Relationships>
</file>

<file path=ppt/slides/_rels/slide1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9.xml"/></Relationships>
</file>

<file path=ppt/slides/_rels/slide1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0.xml"/></Relationships>
</file>

<file path=ppt/slides/_rels/slide1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1.xml"/><Relationship Id="rId3" Type="http://schemas.openxmlformats.org/officeDocument/2006/relationships/image" Target="../media/image117.jpg"/></Relationships>
</file>

<file path=ppt/slides/_rels/slide1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2.xml"/><Relationship Id="rId3" Type="http://schemas.openxmlformats.org/officeDocument/2006/relationships/image" Target="../media/image106.jpg"/></Relationships>
</file>

<file path=ppt/slides/_rels/slide1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3.xml"/><Relationship Id="rId3" Type="http://schemas.openxmlformats.org/officeDocument/2006/relationships/image" Target="../media/image107.jpg"/></Relationships>
</file>

<file path=ppt/slides/_rels/slide1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4.xml"/><Relationship Id="rId3" Type="http://schemas.openxmlformats.org/officeDocument/2006/relationships/image" Target="../media/image93.png"/></Relationships>
</file>

<file path=ppt/slides/_rels/slide1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5.xml"/></Relationships>
</file>

<file path=ppt/slides/_rels/slide1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6.xml"/></Relationships>
</file>

<file path=ppt/slides/_rels/slide1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7.xml"/><Relationship Id="rId3" Type="http://schemas.openxmlformats.org/officeDocument/2006/relationships/image" Target="../media/image94.jpg"/></Relationships>
</file>

<file path=ppt/slides/_rels/slide1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8.xml"/><Relationship Id="rId3" Type="http://schemas.openxmlformats.org/officeDocument/2006/relationships/image" Target="../media/image92.jpg"/></Relationships>
</file>

<file path=ppt/slides/_rels/slide15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9.xml"/><Relationship Id="rId3" Type="http://schemas.openxmlformats.org/officeDocument/2006/relationships/image" Target="../media/image95.jpg"/></Relationships>
</file>

<file path=ppt/slides/_rels/slide16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0.xml"/><Relationship Id="rId3" Type="http://schemas.openxmlformats.org/officeDocument/2006/relationships/image" Target="../media/image97.png"/></Relationships>
</file>

<file path=ppt/slides/_rels/slide16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1.xml"/></Relationships>
</file>

<file path=ppt/slides/_rels/slide16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2.xml"/></Relationships>
</file>

<file path=ppt/slides/_rels/slide16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3.xml"/><Relationship Id="rId3" Type="http://schemas.openxmlformats.org/officeDocument/2006/relationships/image" Target="../media/image101.png"/></Relationships>
</file>

<file path=ppt/slides/_rels/slide16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4.xml"/><Relationship Id="rId3" Type="http://schemas.openxmlformats.org/officeDocument/2006/relationships/image" Target="../media/image105.png"/></Relationships>
</file>

<file path=ppt/slides/_rels/slide16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5.xml"/><Relationship Id="rId3" Type="http://schemas.openxmlformats.org/officeDocument/2006/relationships/image" Target="../media/image114.png"/></Relationships>
</file>

<file path=ppt/slides/_rels/slide16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6.xml"/><Relationship Id="rId3" Type="http://schemas.openxmlformats.org/officeDocument/2006/relationships/image" Target="../media/image100.png"/></Relationships>
</file>

<file path=ppt/slides/_rels/slide16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7.xml"/></Relationships>
</file>

<file path=ppt/slides/_rels/slide16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8.xml"/></Relationships>
</file>

<file path=ppt/slides/_rels/slide16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9.xml"/><Relationship Id="rId3" Type="http://schemas.openxmlformats.org/officeDocument/2006/relationships/image" Target="../media/image109.png"/></Relationships>
</file>

<file path=ppt/slides/_rels/slide17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0.xml"/><Relationship Id="rId3" Type="http://schemas.openxmlformats.org/officeDocument/2006/relationships/image" Target="../media/image116.png"/></Relationships>
</file>

<file path=ppt/slides/_rels/slide17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1.xml"/><Relationship Id="rId3" Type="http://schemas.openxmlformats.org/officeDocument/2006/relationships/image" Target="../media/image121.png"/></Relationships>
</file>

<file path=ppt/slides/_rels/slide17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2.xml"/><Relationship Id="rId3" Type="http://schemas.openxmlformats.org/officeDocument/2006/relationships/image" Target="../media/image112.png"/></Relationships>
</file>

<file path=ppt/slides/_rels/slide17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3.xml"/></Relationships>
</file>

<file path=ppt/slides/_rels/slide17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4.xml"/></Relationships>
</file>

<file path=ppt/slides/_rels/slide17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5.xml"/><Relationship Id="rId3" Type="http://schemas.openxmlformats.org/officeDocument/2006/relationships/image" Target="../media/image119.png"/></Relationships>
</file>

<file path=ppt/slides/_rels/slide17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6.xml"/><Relationship Id="rId3" Type="http://schemas.openxmlformats.org/officeDocument/2006/relationships/image" Target="../media/image122.png"/></Relationships>
</file>

<file path=ppt/slides/_rels/slide17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7.xml"/><Relationship Id="rId3" Type="http://schemas.openxmlformats.org/officeDocument/2006/relationships/image" Target="../media/image125.png"/></Relationships>
</file>

<file path=ppt/slides/_rels/slide17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8.xml"/><Relationship Id="rId3" Type="http://schemas.openxmlformats.org/officeDocument/2006/relationships/image" Target="../media/image115.jpg"/></Relationships>
</file>

<file path=ppt/slides/_rels/slide17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9.xml"/></Relationships>
</file>

<file path=ppt/slides/_rels/slide18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0.xml"/></Relationships>
</file>

<file path=ppt/slides/_rels/slide18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1.xml"/><Relationship Id="rId3" Type="http://schemas.openxmlformats.org/officeDocument/2006/relationships/image" Target="../media/image123.png"/></Relationships>
</file>

<file path=ppt/slides/_rels/slide18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2.xml"/><Relationship Id="rId3" Type="http://schemas.openxmlformats.org/officeDocument/2006/relationships/image" Target="../media/image120.png"/></Relationships>
</file>

<file path=ppt/slides/_rels/slide18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3.xml"/><Relationship Id="rId3" Type="http://schemas.openxmlformats.org/officeDocument/2006/relationships/image" Target="../media/image124.png"/></Relationships>
</file>

<file path=ppt/slides/_rels/slide18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4.xml"/><Relationship Id="rId3" Type="http://schemas.openxmlformats.org/officeDocument/2006/relationships/image" Target="../media/image118.png"/></Relationships>
</file>

<file path=ppt/slides/_rels/slide18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66075" y="675950"/>
            <a:ext cx="8520600" cy="166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4755"/>
              <a:t>Alakítsd Te a jövő fürdőszobáit!</a:t>
            </a:r>
            <a:br>
              <a:rPr lang="hu"/>
            </a:br>
            <a:r>
              <a:rPr lang="hu" sz="4755"/>
              <a:t>Lakberendezői pályázat</a:t>
            </a:r>
            <a:endParaRPr sz="4755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hu"/>
              <a:t>TOP 20 kiválasztása</a:t>
            </a:r>
            <a:endParaRPr/>
          </a:p>
        </p:txBody>
      </p:sp>
      <p:pic>
        <p:nvPicPr>
          <p:cNvPr id="56" name="Google Shape;56;p13" title="logo_benedek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77125" y="3663675"/>
            <a:ext cx="2388150" cy="1194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442875" y="56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Ezt a fürdőszobát nemcsak megálmodni akartam, hanem megérezni is – azt az állapotot, amikor a tér nemcsak kiszolgál, hanem megérint. A célom az volt, hogy egy olyan helyet hozzak létre, ahol a reggelek csendje és az esték lelassulása egyaránt otthonra talál.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lágy földszínek, a természetes anyagok és a visszafogott formák nyugalmat sugároznak. A szabadon álló kád a fény felé fordul, a tükörben nemcsak az arcunk, hanem a nap ritmusa is visszaköszön. A zuhany letisztult, nyitott, szinte észrevétlenül simul bele a térbe, mégis karakteres jelenléttel bír.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Itt minden részlet egy gondolatból született: legyen egyszerű, mégis emlékezetes. Ez a fürdőszoba nemcsak egy helyiség. Ez egy hangulat. Egy nyugodt pillanat. Egy olyan tér, ahová minden nap jó megérkezni.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3" name="Google Shape;63;p14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442875" y="56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  <p:pic>
        <p:nvPicPr>
          <p:cNvPr id="69" name="Google Shape;69;p15" title="6509624-Látványterv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442875" y="56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  <p:pic>
        <p:nvPicPr>
          <p:cNvPr id="75" name="Google Shape;75;p16" title="3492777-Látványterv-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"/>
            <a:ext cx="9144000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442875" y="56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  <p:pic>
        <p:nvPicPr>
          <p:cNvPr id="81" name="Google Shape;81;p17" title="4491601-Látványterv-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"/>
            <a:ext cx="9144000" cy="5143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 txBox="1"/>
          <p:nvPr>
            <p:ph type="title"/>
          </p:nvPr>
        </p:nvSpPr>
        <p:spPr>
          <a:xfrm>
            <a:off x="442875" y="56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  <p:pic>
        <p:nvPicPr>
          <p:cNvPr id="87" name="Google Shape;8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16850" y="165875"/>
            <a:ext cx="4517151" cy="48117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9"/>
          <p:cNvSpPr txBox="1"/>
          <p:nvPr/>
        </p:nvSpPr>
        <p:spPr>
          <a:xfrm>
            <a:off x="287475" y="739650"/>
            <a:ext cx="8041500" cy="376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Szabadon álló kád 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Design SILK AR-SILK170 1 db Fehér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Kerámiamosdó </a:t>
            </a:r>
            <a:r>
              <a:rPr b="1" lang="hu" sz="1200">
                <a:solidFill>
                  <a:schemeClr val="dk1"/>
                </a:solidFill>
              </a:rPr>
              <a:t>Ravak</a:t>
            </a:r>
            <a:r>
              <a:rPr lang="hu" sz="1200">
                <a:solidFill>
                  <a:schemeClr val="dk1"/>
                </a:solidFill>
              </a:rPr>
              <a:t> Uni 40 Slim XJX01140002 2 db Fehér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Fali szekrény </a:t>
            </a:r>
            <a:r>
              <a:rPr b="1" lang="hu" sz="1200">
                <a:solidFill>
                  <a:schemeClr val="dk1"/>
                </a:solidFill>
              </a:rPr>
              <a:t>Ravak</a:t>
            </a:r>
            <a:r>
              <a:rPr lang="hu" sz="1200">
                <a:solidFill>
                  <a:schemeClr val="dk1"/>
                </a:solidFill>
              </a:rPr>
              <a:t> SB Formy X000001261 1 db Tölgy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 alatti szekrény </a:t>
            </a:r>
            <a:r>
              <a:rPr b="1" lang="hu" sz="1200">
                <a:solidFill>
                  <a:schemeClr val="dk1"/>
                </a:solidFill>
              </a:rPr>
              <a:t>Ravak</a:t>
            </a:r>
            <a:r>
              <a:rPr lang="hu" sz="1200">
                <a:solidFill>
                  <a:schemeClr val="dk1"/>
                </a:solidFill>
              </a:rPr>
              <a:t> Formy X000001036 2 db Tölgy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Fali WC </a:t>
            </a:r>
            <a:r>
              <a:rPr b="1" lang="hu" sz="1200">
                <a:solidFill>
                  <a:schemeClr val="dk1"/>
                </a:solidFill>
              </a:rPr>
              <a:t>Geberit</a:t>
            </a:r>
            <a:r>
              <a:rPr lang="hu" sz="1200">
                <a:solidFill>
                  <a:schemeClr val="dk1"/>
                </a:solidFill>
              </a:rPr>
              <a:t> Smyle Square 501.619.00.1 1 db Fehér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Zuhanyrendszer </a:t>
            </a: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 X THERMOSTAT DUAL SHOWER SYSTEM DN 15 6907939-00 1 db Matt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wc-papír tartó fedéllel 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Logis Universal 41723000 1 db Króm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Mosdócsaptelep 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Logis Egykaros 210 71130670 3db Matt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Walk In zuhany fal </a:t>
            </a:r>
            <a:r>
              <a:rPr b="1" lang="hu" sz="1200">
                <a:solidFill>
                  <a:schemeClr val="dk1"/>
                </a:solidFill>
              </a:rPr>
              <a:t>Radaway</a:t>
            </a:r>
            <a:r>
              <a:rPr lang="hu" sz="1200">
                <a:solidFill>
                  <a:schemeClr val="dk1"/>
                </a:solidFill>
              </a:rPr>
              <a:t> Nes Black Walk-in II 100 10013100-54-01 1 db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Szőnyeg </a:t>
            </a: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V&amp;B 1748 Francois Linen beltéri gyapjú szőnyeg ovális 106049-160230 2 db Lenszín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Törölközőtartó </a:t>
            </a:r>
            <a:r>
              <a:rPr b="1" lang="hu" sz="1200">
                <a:solidFill>
                  <a:schemeClr val="dk1"/>
                </a:solidFill>
              </a:rPr>
              <a:t>Sapho</a:t>
            </a:r>
            <a:r>
              <a:rPr lang="hu" sz="1200">
                <a:solidFill>
                  <a:schemeClr val="dk1"/>
                </a:solidFill>
              </a:rPr>
              <a:t> SAMBA törölközőtartó gyűrű SB206 113343 1db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Tükör 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Design SHARON ovális 52/92 LED tükör AR-168462 2 db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Folyóka 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Design 2in1 800 mm-es rozsdamentes acél folyóka AR-800MBD 1 db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kefe tartó 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Design NORO fali wc kefe tartó AR-1513300 1db Fekete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 pult 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Design 160x46 cm mosdópult AR-166904 1db Természetes tölgy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Fali Burkolat Durstone Villa Ibiza Earth 60x60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Padlólap Cifre Reaction Ivory 75x75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93" name="Google Shape;93;p19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4" name="Google Shape;94;p19"/>
          <p:cNvSpPr txBox="1"/>
          <p:nvPr>
            <p:ph type="title"/>
          </p:nvPr>
        </p:nvSpPr>
        <p:spPr>
          <a:xfrm>
            <a:off x="5959300" y="56575"/>
            <a:ext cx="3004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01</a:t>
            </a:r>
            <a:endParaRPr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0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  <p:sp>
        <p:nvSpPr>
          <p:cNvPr id="100" name="Google Shape;100;p20"/>
          <p:cNvSpPr txBox="1"/>
          <p:nvPr>
            <p:ph idx="1" type="body"/>
          </p:nvPr>
        </p:nvSpPr>
        <p:spPr>
          <a:xfrm>
            <a:off x="311700" y="1344350"/>
            <a:ext cx="8520600" cy="361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fürdőszoba enteriőr a Ravak Y kád karakteres zöld színéből kiindulva született meg, amely az egész tér koncepcióját meghatározta. Számomra ez a szín mindig a természet közelségét, a „kint” világának megidézését jelenti, amit szerettem volna beemelni a belső térbe is, minél természetesebb módon.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volt a célom, hogy ez a hangulat megjelenjen a tér egészében, így a design alapkoncepcióját a természetes színek, anyagok és élő növények használata adta. Az elrendezés során a rusztikus stílust ötvöztem modern formavilággal: a régi és az új találkozása egy olyan kiegyensúlyozott, esztétikus és harmonikus környezetet eredményezett, amely egyszerre kelt otthonos, mégis elegáns hatást. A burkolatok márvány hatása, a klasszikus oszlopok, valamint a kortárs világítótestek és bútorok is ezt a kettősséget hangsúlyozzák.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gondosan elhelyezett, életteli növényzet nemcsak dekorációs célokat szolgál, hanem tudatosan hozzájárul a természetközeli élmény megteremtéséhez. A tér úgy lett kialakítva, hogy amikor benne tartózkodsz, úgy </a:t>
            </a: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érzed</a:t>
            </a: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, mintha egy másik világba csöppentél volna, mintha a szabadban lennél, mégis teljes privát térben. Pontosan azt nyújtja, amit egy fürdőszobának kell: nyugalmat, elvonulást és feltöltődést.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1" name="Google Shape;101;p20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1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  <p:pic>
        <p:nvPicPr>
          <p:cNvPr id="107" name="Google Shape;107;p21" title="2432504-Fürdő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2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  <p:pic>
        <p:nvPicPr>
          <p:cNvPr id="113" name="Google Shape;113;p22" title="8531710-Fürdő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3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  <p:pic>
        <p:nvPicPr>
          <p:cNvPr id="119" name="Google Shape;119;p23" title="6832122-Fürdő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4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  <p:pic>
        <p:nvPicPr>
          <p:cNvPr id="125" name="Google Shape;125;p24" title="1920542-BenedekésTársaKft.fürdőpályázat.jpg"/>
          <p:cNvPicPr preferRelativeResize="0"/>
          <p:nvPr/>
        </p:nvPicPr>
        <p:blipFill rotWithShape="1">
          <a:blip r:embed="rId3">
            <a:alphaModFix/>
          </a:blip>
          <a:srcRect b="19878" l="3626" r="4097" t="11003"/>
          <a:stretch/>
        </p:blipFill>
        <p:spPr>
          <a:xfrm>
            <a:off x="303025" y="789625"/>
            <a:ext cx="8546601" cy="4074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5"/>
          <p:cNvSpPr txBox="1"/>
          <p:nvPr/>
        </p:nvSpPr>
        <p:spPr>
          <a:xfrm>
            <a:off x="256400" y="587400"/>
            <a:ext cx="8041500" cy="455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800">
                <a:solidFill>
                  <a:schemeClr val="dk1"/>
                </a:solidFill>
              </a:rPr>
              <a:t>RAVAK / SmartLine SMSD2 zuhanyajtó 120 / csz:  0SPGAA00Z1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RAVAK / Ypsilon kád - Grey Green/fehér, lefolyó - fehér/ csz: XC00100052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RADAWAY/Szálcsiszolt króm akasztós törölközőtartó/ csz: WR-091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GEBERIT / CleanLine80 zuhanyfolyóka  Keret: fekete króm / fényezett, bevonattal ellátott Felület: fekete króm / szálcsiszolt, bevont / 30/130 - 4,4 /csz: 154.441.QC.1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AREZZO design pultra ültethető mosdó RENI 46x33, fényes fehér / matt zöld /csz: AR-146115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KLUDI-RESA S Wall Hung Bidet Matt Light Dove / csz: 27BIW01O2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KLUDI-RESA S Water Closet SET Spiralflush wall hung Matt Light Dove/csz:27WCSETO2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KLUDI-UNIFIX Pushplates /csz: 30PP01O2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Logis Universal kapaszkodó Cikkszám 41713000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Logis Universal wc-papír tartó fedél nélkül Cikkszám 41726000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AddStoris Q Törölköző horog két kampóval Cikkszám 41755000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Logis Universal folyékonyszappan adagoló Cikkszám 41714000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Logis Universal Logis Universal fogkefe tartó Cikkszám 41718000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Logis Universal fali wc-kefe tartó Cikkszám 41722000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HANSGROHE AddStoris Q Szappantartó Cikkszám 41746000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ROCA/ Essential 2.0 hidromasszázs termosztatikus panel  /csz: A2H0423000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GROHE/ Rapid SL bidé szerelőelem, 0,82 méteres beépítési magasság/ Cikkszám: 129107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GROHE/ Rapid keretes falsík mögötti wc-tartály /Cikkszám:38528001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KLUDI/Puristic concealed thermostatic Bath Mixer; Shower Mixer 8.5 X 15 X 15 cm/CSZ:208100515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 / bath filler DN 15 17 X 6.5 X 6.5 cm /CSZ: 4860005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KLUDI / egykaros mosdócsaptelep 85 DN 15 21,8 × 3,6 × 28,5 cm/ csz: 542980575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LAZZARINI / Torino design fürdőszoba  radiátor  952x550mm / csz: LAZ-383751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V&amp;B / V&amp;B 1879 Ambroise Jungle Green beltéri rövid szálú szőnyeg 160x230cm/ csz:106148-160230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V&amp;B / Le Feu Eye három lábú kandalló 840x580x480mm/ csz:802058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AREZZO design EVA 120/70 LED tükör /Cikkszám: AR-169508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AREZZO design round mosdószifon AR -220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Marazzi Trevekway  Olmo 15x90  9mm / csz: MLA5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Aparici / Pressure black 59,2x59,2 10mm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ROCA Marmore Parana  120x250mm /csz: F0J00MR011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SAPHO GAYAFORES ARDESIA Muro Natural 32x62,5 /csz: ARD018</a:t>
            </a:r>
            <a:br>
              <a:rPr lang="hu" sz="800">
                <a:solidFill>
                  <a:schemeClr val="dk1"/>
                </a:solidFill>
              </a:rPr>
            </a:br>
            <a:r>
              <a:rPr lang="hu" sz="800">
                <a:solidFill>
                  <a:schemeClr val="dk1"/>
                </a:solidFill>
              </a:rPr>
              <a:t>SAPHO GAYAFORES ARDESIA Mosaico Natural 30x30 /csz: ARD020</a:t>
            </a:r>
            <a:endParaRPr sz="800">
              <a:solidFill>
                <a:schemeClr val="dk1"/>
              </a:solidFill>
            </a:endParaRPr>
          </a:p>
        </p:txBody>
      </p:sp>
      <p:sp>
        <p:nvSpPr>
          <p:cNvPr id="131" name="Google Shape;131;p25"/>
          <p:cNvSpPr txBox="1"/>
          <p:nvPr/>
        </p:nvSpPr>
        <p:spPr>
          <a:xfrm>
            <a:off x="209775" y="144700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32" name="Google Shape;132;p25"/>
          <p:cNvSpPr txBox="1"/>
          <p:nvPr>
            <p:ph type="title"/>
          </p:nvPr>
        </p:nvSpPr>
        <p:spPr>
          <a:xfrm>
            <a:off x="6037000" y="110950"/>
            <a:ext cx="292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02</a:t>
            </a:r>
            <a:endParaRPr b="1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6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  <p:sp>
        <p:nvSpPr>
          <p:cNvPr id="138" name="Google Shape;138;p26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Ebben a projektben, egy letisztult, természetes tónusokkal dolgozó fürdőszobát álmodtam meg.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kőhatású, világos, a tenger homokját idéző struktúrált csempe adta az elképzelés alapját.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áttetsző üveg felületek csillogása jól kiegészíti a matt kőhatású csempe burkolatot.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Külön figyelmet fordítottam a beépített bútor egységére, rejtett tárolók kialakítására úgy, hogy a helység kényelmes, tágas, szellős maradjon.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Célom az volt, hogy egyszerre funkcionális és harmonikus teret hozzak létre, ahol jól indul és végződik a nap.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39" name="Google Shape;139;p2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7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  <p:pic>
        <p:nvPicPr>
          <p:cNvPr id="145" name="Google Shape;145;p27" title="3879530-fürdőszobarender1.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8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  <p:pic>
        <p:nvPicPr>
          <p:cNvPr id="151" name="Google Shape;151;p28" title="1681301-fürdőszobarender8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9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  <p:pic>
        <p:nvPicPr>
          <p:cNvPr id="157" name="Google Shape;157;p29" title="5920917-fürdőszoba-mosógépszekr.render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30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  <p:pic>
        <p:nvPicPr>
          <p:cNvPr id="163" name="Google Shape;163;p30" title="4237915-berendezésialaprajzn..jpg"/>
          <p:cNvPicPr preferRelativeResize="0"/>
          <p:nvPr/>
        </p:nvPicPr>
        <p:blipFill rotWithShape="1">
          <a:blip r:embed="rId3">
            <a:alphaModFix/>
          </a:blip>
          <a:srcRect b="16901" l="19863" r="27293" t="6622"/>
          <a:stretch/>
        </p:blipFill>
        <p:spPr>
          <a:xfrm>
            <a:off x="1452925" y="385800"/>
            <a:ext cx="4382073" cy="4480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31"/>
          <p:cNvSpPr txBox="1"/>
          <p:nvPr/>
        </p:nvSpPr>
        <p:spPr>
          <a:xfrm>
            <a:off x="287475" y="739650"/>
            <a:ext cx="8041500" cy="293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GEBERIT-146350.01.1.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 DESIGN-AR-M347CL ,AR-DU12050W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KLUDI-5397105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RAVAK-XAO36741010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W&amp;B-4056735175496 , 4056735175489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HANSGROHE-27222000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RADAWAY-389124-01-01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BURKOLAT-DUAL GRES:PORTLAND WHITE, PORTLAND BREEZE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69" name="Google Shape;169;p31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0" name="Google Shape;170;p31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03</a:t>
            </a:r>
            <a:endParaRPr b="1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2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04</a:t>
            </a:r>
            <a:endParaRPr b="1"/>
          </a:p>
        </p:txBody>
      </p:sp>
      <p:sp>
        <p:nvSpPr>
          <p:cNvPr id="176" name="Google Shape;176;p32"/>
          <p:cNvSpPr txBox="1"/>
          <p:nvPr>
            <p:ph idx="1" type="body"/>
          </p:nvPr>
        </p:nvSpPr>
        <p:spPr>
          <a:xfrm>
            <a:off x="311700" y="1344350"/>
            <a:ext cx="8520600" cy="351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fürdőszoba enteriőr a modern luxus és a természetközeli élmény harmonikus ötvözete.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bézs tónusú nagylapos burkolatok meleg, nyugtató alapot adnak, amelyhez tökéletesen illeszkednek a sötét tónusú, lebegő hatású bútorok és a természetes anyaghasználat. A hangsúlyos, kör alakú függesztett lámpák elegáns ritmust visznek a mennyezetre, miközben modern karaktert adnak az enteriőrnek.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szabadon álló kád központi elemmé válik, mely mögött mozaikos falrész választja el a tér többi részétől, biztosítva a szeparáltságot anélkül, hogy lezárná a látványt.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egész tér a visszafogott elegancia jegyében készült, ahol a letisztult formák, természetes színek és okosan elhelyezett részletek egyensúlyban tartják a funkcionalitást és az esztétikumot. A fürdőszoba így nemcsak tisztálkodásra, hanem valódi feltöltődésre is hivatott.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 A természet jelenléte – egy-egy zöld növény, a kilátás a végtelen víztükörre – szinte észrevétlenül hatol be az enteriőrbe, a pihenés természetes ritmusát követve.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7" name="Google Shape;177;p32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33" title="7197027-nézet1c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10050" y="2"/>
            <a:ext cx="685798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34" title="6360028-nézet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07050" y="2"/>
            <a:ext cx="685798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Google Shape;192;p35" title="7575334-nézet3c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43013" y="2"/>
            <a:ext cx="685798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36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04</a:t>
            </a:r>
            <a:endParaRPr b="1"/>
          </a:p>
        </p:txBody>
      </p:sp>
      <p:pic>
        <p:nvPicPr>
          <p:cNvPr id="198" name="Google Shape;198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97275" y="110950"/>
            <a:ext cx="5007115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7"/>
          <p:cNvSpPr txBox="1"/>
          <p:nvPr/>
        </p:nvSpPr>
        <p:spPr>
          <a:xfrm>
            <a:off x="287475" y="739650"/>
            <a:ext cx="8041500" cy="33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M-acryl Romantika szabadon álló kád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 padlón álló csaptelep FM080.00CR.RB07A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 Crometta E 240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 Design Onyx AR-ONYX2MW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Villeroy and Boch Venticello 411355R1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 Nova Fonte 100DN15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 503.046.00.1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Atlas Concorde marvel silver dream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Sant Agostino concrete pearl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204" name="Google Shape;204;p37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5" name="Google Shape;205;p37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04</a:t>
            </a:r>
            <a:endParaRPr b="1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38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  <p:sp>
        <p:nvSpPr>
          <p:cNvPr id="211" name="Google Shape;211;p38"/>
          <p:cNvSpPr txBox="1"/>
          <p:nvPr>
            <p:ph idx="1" type="body"/>
          </p:nvPr>
        </p:nvSpPr>
        <p:spPr>
          <a:xfrm>
            <a:off x="311700" y="1266600"/>
            <a:ext cx="8520600" cy="357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 koncepcióját a nyugalom és természetesség iránti vágy határozta meg. A cél egy olyan fürdőszoba létrehozása volt, amely egyszerre támogatja a napi rutint és egyfajta privát wellness élményt is nyújt.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színpaletta visszafogott: a természetes fa, a lágy szürke tónusok és a mélyzöld kád együttese harmonikus, mégis karakteres összhatást ad. A tér anyaghasználata is a természetesség és textúra köré épül: a burkolatok, fa lamellák és kőhatású felületek meghittebbé és teszik a fürdőzést.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 több zónára tagolódik, mégis nyitott marad – így biztosítva a tágasság érzését, miközben minden funkció diszkréten elkülönül. A függesztett fa elemek és növények nemcsak optikai ritmust hoznak, de lágyítják a struktúrát, miközben a kültérrel való vizuális kapcsolat is megmarad.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végeredmény egy légies, funkcionális és érzékeny tér, ahol valóban lehet levegőt venni – kívül és belül.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2" name="Google Shape;212;p38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9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  <p:pic>
        <p:nvPicPr>
          <p:cNvPr id="218" name="Google Shape;218;p39" title="5930014-BenedekszerelényPályázat1.1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40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  <p:pic>
        <p:nvPicPr>
          <p:cNvPr id="224" name="Google Shape;224;p40" title="2604827-BenedekszerelényPályázat1.2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41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  <p:pic>
        <p:nvPicPr>
          <p:cNvPr id="230" name="Google Shape;230;p41" title="9402192-BenedekszerelényPályázat1.3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4075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42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  <p:pic>
        <p:nvPicPr>
          <p:cNvPr id="236" name="Google Shape;236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1800" y="74700"/>
            <a:ext cx="5460476" cy="483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43"/>
          <p:cNvSpPr txBox="1"/>
          <p:nvPr/>
        </p:nvSpPr>
        <p:spPr>
          <a:xfrm>
            <a:off x="287475" y="739650"/>
            <a:ext cx="8041500" cy="314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Geberit:  Acanto fali Wc 134369, Sigma01 nyomólap 25939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Arezzo:  Horizon matt törölköző radiátor 87117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Villeroy&amp;Boch: Artis mosdó 119300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Freedom OTEC kád 136863, Zuhanyfolyóka 110845, Álló csaptelep kád 145287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Kludi: Renon mosdócsap 132974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Radaway: Modo New Black II. walk-in zuhanyfal 83603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Hansgrohe: Add stories wc papírtartó 88021, Croma select zuhany 80948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Burkolat: Aparici bulder grey iris, Dual Gres Palmira Blanco mosaiko, Dustone Clunia Gris, Emigres Avenue Corner Blanco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242" name="Google Shape;242;p43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43" name="Google Shape;243;p43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05</a:t>
            </a:r>
            <a:endParaRPr b="1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44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  <p:sp>
        <p:nvSpPr>
          <p:cNvPr id="249" name="Google Shape;249;p44"/>
          <p:cNvSpPr txBox="1"/>
          <p:nvPr>
            <p:ph idx="1" type="body"/>
          </p:nvPr>
        </p:nvSpPr>
        <p:spPr>
          <a:xfrm>
            <a:off x="311700" y="1344350"/>
            <a:ext cx="8520600" cy="342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Ennek a fürdőszobának a koncepcióját a természetes fény, a nyugalom és a finom elegancia inspirálta.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 központi eleme a szabadon álló kád, amely egyfajta vizuális szoborként áll a tenger felé nyitott panoráma előtt. A világos tónusok, a homokszínű és törtfehér árnyalatok, valamint az arany kiegészítők összjátéka kifinomult, légies, mégis meleg hatást kelt.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tükrök és a visszafogott felületek minimalizmusa nem hivalkodó, inkább háttérbe húzódik – teret hagyva a fénynek és a kilátásnak.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 fontos része a természet jelenléte: szolid növénydekoráció, ásványi textúrák, finom festmény hatású falfelület, ami hozzájárul a fürdőtér meditatív hangulatához.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cél egy olyan enteriőr megalkotása volt, ahol a funkció és esztétika csendesen, de karakteresen egyensúlyba kerül – és ahol a napi rutin inkább szertartás, mint rohanás.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0" name="Google Shape;250;p44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45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  <p:pic>
        <p:nvPicPr>
          <p:cNvPr id="256" name="Google Shape;256;p45" title="3030818-BenedekszerelényPályázat2.1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46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  <p:pic>
        <p:nvPicPr>
          <p:cNvPr id="262" name="Google Shape;262;p46" title="4472897-BenedekszerelényPályázat2.2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47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  <p:pic>
        <p:nvPicPr>
          <p:cNvPr id="268" name="Google Shape;268;p47" title="5352693-BenedekszerelényPályázat2.3-VörösElvir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48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  <p:pic>
        <p:nvPicPr>
          <p:cNvPr id="274" name="Google Shape;274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18125" y="64325"/>
            <a:ext cx="3058553" cy="483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49"/>
          <p:cNvSpPr txBox="1"/>
          <p:nvPr/>
        </p:nvSpPr>
        <p:spPr>
          <a:xfrm>
            <a:off x="287475" y="739650"/>
            <a:ext cx="8041500" cy="293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Geberit: Acanto fali Wc 134369, Sigma01 nyomólap 25939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Arezzo: Horizon matt törölköző radiátor 87117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Villeroy&amp;Boch: Artis mosdó 119300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Freedom OTEC kád 136863, Zuhanyfolyóka 110845, Álló csaptelep kád 145287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Kludi: Renon mosdócsap 132974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Hansgrohe: Croma select zuhany 80948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Radaway: Modo New Black II. walk-in zuhanyfal 68322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Burkolat: Emigres Mos Hit Beige, Arcana Spuma Panna, Emigre Aveneu Blanco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280" name="Google Shape;280;p49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81" name="Google Shape;281;p49"/>
          <p:cNvSpPr txBox="1"/>
          <p:nvPr>
            <p:ph type="title"/>
          </p:nvPr>
        </p:nvSpPr>
        <p:spPr>
          <a:xfrm>
            <a:off x="6316725" y="110950"/>
            <a:ext cx="2646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06</a:t>
            </a:r>
            <a:endParaRPr b="1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50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  <p:sp>
        <p:nvSpPr>
          <p:cNvPr id="287" name="Google Shape;287;p50"/>
          <p:cNvSpPr txBox="1"/>
          <p:nvPr>
            <p:ph idx="1" type="body"/>
          </p:nvPr>
        </p:nvSpPr>
        <p:spPr>
          <a:xfrm>
            <a:off x="311700" y="1344350"/>
            <a:ext cx="8520600" cy="360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fürdőszoba egy városi lakás legfelső emeletén található, nagy üvegfelületekkel, ahonnan  szép kilátás nyílik a városra. A fürdőszoba központi eleme a beépített kád, amely különleges elrendezésével tűnik ki. A kádban pihenve a fürdőző közvetlenül látja a ferde síkban épített tükröt, amely visszatükrözi a fényt, a növényeket és a tér egyéb részleteit. A tükör nemcsak praktikus funkciót tölt be, hanem a vizuális játékosság révén új nézőpontot kínál: a tér többi része —  pihenősarok, gyertyák, függesztett lámpák, a város látképe — fürdés közben is láthatóvá válik, egyfajta képként a falon.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WC, bidé és kézmosó egy különálló helyiségben van, üvegajtóval elválasztva, ami biztosítja az intimitást, de nem zárja le optikailag a teret.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burkolatok összehangolt választása tudatos tervezés eredménye. Padlóra az APARICI: Evoke Blue Natural burkolat került, amelynek kékes és bézses tónusai természetes, mégis elegáns hatást keltenek. Ugyanezek a színek visszaköszönnek a zuhanyzó mozaikburkolatán is, ezzel vizuális kapcsolatot teremtve a különböző funkciójú zónák között. A falakat világos mozaik (Ribesalbes)  borítja, ami egységes, letisztult hátteret ad a térnek.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88" name="Google Shape;288;p50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51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  <p:pic>
        <p:nvPicPr>
          <p:cNvPr id="294" name="Google Shape;294;p51" title="7983988-Furdo_0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518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52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  <p:pic>
        <p:nvPicPr>
          <p:cNvPr id="300" name="Google Shape;300;p52" title="4507988-Furdo_0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53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  <p:pic>
        <p:nvPicPr>
          <p:cNvPr id="306" name="Google Shape;306;p53" title="4578561-Furdo_0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1" name="Google Shape;311;p54" title="8006741-Alaprajz.jpg"/>
          <p:cNvPicPr preferRelativeResize="0"/>
          <p:nvPr/>
        </p:nvPicPr>
        <p:blipFill rotWithShape="1">
          <a:blip r:embed="rId3">
            <a:alphaModFix/>
          </a:blip>
          <a:srcRect b="4187" l="0" r="0" t="0"/>
          <a:stretch/>
        </p:blipFill>
        <p:spPr>
          <a:xfrm>
            <a:off x="346650" y="463075"/>
            <a:ext cx="6560548" cy="4382975"/>
          </a:xfrm>
          <a:prstGeom prst="rect">
            <a:avLst/>
          </a:prstGeom>
          <a:noFill/>
          <a:ln>
            <a:noFill/>
          </a:ln>
        </p:spPr>
      </p:pic>
      <p:sp>
        <p:nvSpPr>
          <p:cNvPr id="312" name="Google Shape;312;p54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55"/>
          <p:cNvSpPr txBox="1"/>
          <p:nvPr/>
        </p:nvSpPr>
        <p:spPr>
          <a:xfrm>
            <a:off x="279700" y="1260225"/>
            <a:ext cx="8717400" cy="291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AREZZO DESIGN : AR-Tl45100GM (Tubeline törölközőszárító radiátor), AR-100160LINC (Solidsoft zuhanytálca),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GEBERIT: 151.602.21.1 (Pushcontrol nyomógomb kád), 115.882.SN.1 (Vezésrlőgomb Sigma20 WC),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HANSGROHE: 26601000 (Raindance fejzuhany 300 zuhanykarral Ecosmart), 26866000 (Rainfinity keskeny kézizuhany 100),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KLUDI: 3810605 (E Electronic controlled washbowl mixer DN15),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M-ACRYL (hosszú automata le- és túlfolyó szifonnal),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RADAWAY: 389164-01-01 (Modo New II Walk-in zuhanyfal 160,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RAVAK: X01673 (Classic Wc ülőke slim), X070133 (Ravak 10 free bidecsaptelep),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VILLEROY&amp;BOCH: 4A530101 (Loop&amp;Friends beépíthető mosdó),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BUGNATESE: 19925CR (kádbeömlő),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LAUFEN: H231282000001 (VAL szabadon álló kád),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APARICI: G-3220 (Evoke blue natural), G-3146 (Metallic white),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RIBESALBES: Glass Blanco és Beige (nincs cikkszám),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ARCANA: R.042 (Calais-r Sand és Niquel)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318" name="Google Shape;318;p55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19" name="Google Shape;319;p55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07</a:t>
            </a:r>
            <a:endParaRPr b="1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56"/>
          <p:cNvSpPr txBox="1"/>
          <p:nvPr>
            <p:ph type="title"/>
          </p:nvPr>
        </p:nvSpPr>
        <p:spPr>
          <a:xfrm>
            <a:off x="5967075" y="110950"/>
            <a:ext cx="2996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08</a:t>
            </a:r>
            <a:endParaRPr b="1"/>
          </a:p>
        </p:txBody>
      </p:sp>
      <p:sp>
        <p:nvSpPr>
          <p:cNvPr id="325" name="Google Shape;325;p56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alap koncepció egy látványos, nem mindennapi fürdőszoba kialakítása volt. Ehhez az alábbi inspirációkat gyűjtöttem össze, melyek alapján tovább haladtam a projektben.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cél egy olyan helyiség kialakítása, mely a funkcionalitásnak is megfelel, de olyan elemeket tartalmaz, mely a természet közelségét, az erdő nyugalmát és az ebben rejlő harmóniát tükrözi.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Ennek eléréséhez elsődleges szempont volt egy olyan tér megálmodása, mely tartalmilag kielégíthet egy az átlagostól eltérő nézőpontot, ehhez használtam fel a különböző fa berakások, és elemek együttesét, a térbeli dekor köveket, valamint az arany-bézs-zöld hármasának békét nyújtó és harmóniát teremtő egyvelegét.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Ezek a színkombinációk emelik ki és hozzák előtérbe a belső tér összhangját és sugároznak könnyed, nyugodt és pozitív hangulatot árasztó térérzetet.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26" name="Google Shape;326;p5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1" name="Google Shape;331;p57" title="7394856-zuhanyfal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4375" y="0"/>
            <a:ext cx="7715251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" name="Google Shape;336;p58" title="9080075-kád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5143501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Google Shape;337;p58" title="6476353-próba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59"/>
          <p:cNvSpPr txBox="1"/>
          <p:nvPr>
            <p:ph type="title"/>
          </p:nvPr>
        </p:nvSpPr>
        <p:spPr>
          <a:xfrm>
            <a:off x="5967075" y="110950"/>
            <a:ext cx="2996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08</a:t>
            </a:r>
            <a:endParaRPr b="1"/>
          </a:p>
        </p:txBody>
      </p:sp>
      <p:pic>
        <p:nvPicPr>
          <p:cNvPr id="343" name="Google Shape;343;p59" title="4120806-Képernyőkép2025-06-1116305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0575" y="152400"/>
            <a:ext cx="4981015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60"/>
          <p:cNvSpPr txBox="1"/>
          <p:nvPr/>
        </p:nvSpPr>
        <p:spPr>
          <a:xfrm>
            <a:off x="287475" y="739650"/>
            <a:ext cx="8041500" cy="32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AREZZO design pultra ültethető mosdó AR-146055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AREZZO design NOVA falsík alatti zuhanyszett falon belüli egységgel     	AR-2160BG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AREZZO design NOVA mosdócsaptelep  AR-2101BG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AREZZO design ELEGANT szabadon álló kádtöltő csaptelep       	AR-10095BG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V&amp;B Brilliant White női köntös 36-38 M 120cm 67-2520-3638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Ravak - Freedom O Tec akrilkád CD11200000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KLUDI-vela c toalettkefe-garnitúra        	31974N0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KLUDI-VELA C POHÁRTARTÓ   	31975N0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KLUDI-VELA C AKASZTÓ 31984N0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Rainfinity Polc 500	26844990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Radaway Arany fürdőszobai vízlehúzó 	SR-003-09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müködtetölap   </a:t>
            </a:r>
            <a:r>
              <a:rPr lang="hu" sz="1200" u="sng">
                <a:solidFill>
                  <a:schemeClr val="hlink"/>
                </a:solidFill>
                <a:hlinkClick r:id="rId3"/>
              </a:rPr>
              <a:t>115.628.QF</a:t>
            </a:r>
            <a:r>
              <a:rPr lang="hu" sz="1200">
                <a:solidFill>
                  <a:schemeClr val="dk1"/>
                </a:solidFill>
              </a:rPr>
              <a:t>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Aparici hidegburkolat "Fireclay Vestige Natural 60X60 | G-3180"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"Durstone burkolat, Denver Collection" "DENVER BONE 90x90, DUR1700"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349" name="Google Shape;349;p60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50" name="Google Shape;350;p60"/>
          <p:cNvSpPr txBox="1"/>
          <p:nvPr>
            <p:ph type="title"/>
          </p:nvPr>
        </p:nvSpPr>
        <p:spPr>
          <a:xfrm>
            <a:off x="5967075" y="110950"/>
            <a:ext cx="2996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08</a:t>
            </a:r>
            <a:endParaRPr b="1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4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61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  <p:sp>
        <p:nvSpPr>
          <p:cNvPr id="356" name="Google Shape;356;p61"/>
          <p:cNvSpPr txBox="1"/>
          <p:nvPr>
            <p:ph idx="1" type="body"/>
          </p:nvPr>
        </p:nvSpPr>
        <p:spPr>
          <a:xfrm>
            <a:off x="311700" y="1344350"/>
            <a:ext cx="8520600" cy="337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2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Egy negyvenes éveik közepén járó házaspár kért fel az újonnan épülő házuk fürdőszobájának megtervezésére. Mindketten kedvelik a klasszikus stílust, de szerették volna ezt megtörni valami újszerűvel. A bézs és a kék szín árnyalataiban gondolkodtak. A reggeli rohanás miatt ragaszkodtak a dupla mosdóhoz, a hölgy inkább kádat szeretett volna, a párja inkább zuhany párti, így mindkettőjüknek próbáltam eleget tenni, szerencsére a cca.l 10 m2-es fürdőszobájukban mind a kád, mind a zuhany helyett tudott kapni.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klasszikus dupla mosdószekrény mellé beterveztem egy fürdőszoba szekrényt is.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lekerekített kád mellé került egy épített zuhanyt, ami kialakításában inkább a modern stílust képviseli. Falra szerelt wc-t terveztem a walk-in zuhany mellé.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burkolatok kialakításánál is törekedtem a klasszikus és a modern szín- és formavilágot elegyíteni.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Megbízóim kérésére a mosdó falra tapétát terveztem, egy kék darvakat ábrázoló tapétára esett a választásom, melynek színei visszaköszönnek a modern csíkos strukturmintás  Marazzi burkolatokon és a fahatású padlólapon. A tapétán helyett kapott egy kis arany kiegészítő a lámpán, ami szintén a klasszikus vonalat erősíti, emellett a Geberit nyomólapon is megjelenik az aranyszín.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csaptelepeken és a walk-in zuhanyfal keretén megjelenő fekete színnel szintén próbáltam egy kis fiatalos, modern lendületet belevinni az alapvetően hagyományos stílust tükröző fürdőszoba tervembe.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57" name="Google Shape;357;p61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62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  <p:pic>
        <p:nvPicPr>
          <p:cNvPr id="363" name="Google Shape;363;p62" title="7304835-Fürdőszobapályázat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63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  <p:pic>
        <p:nvPicPr>
          <p:cNvPr id="369" name="Google Shape;369;p63" title="5663513-Fürdőszobapályázat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64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  <p:pic>
        <p:nvPicPr>
          <p:cNvPr id="375" name="Google Shape;375;p64" title="9008836-Fürdőszobapályázat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65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  <p:pic>
        <p:nvPicPr>
          <p:cNvPr id="381" name="Google Shape;381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32375" y="152400"/>
            <a:ext cx="4581525" cy="4648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66"/>
          <p:cNvSpPr txBox="1"/>
          <p:nvPr/>
        </p:nvSpPr>
        <p:spPr>
          <a:xfrm>
            <a:off x="287475" y="739650"/>
            <a:ext cx="8041500" cy="43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CC71400000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X070556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RADAWAY: 389124-54-01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HANSGROHE: 26890670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VILLEROY &amp; BOCH: 4611R001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GEBERIT: 115.770.DT.5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 DESIGN: AR-147A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KLUDI: 422983975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X01433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Marazzi Colorplay Sage Mikado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Marazzi Colorplay Cream Mikado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Fanal Heritage Nogal Walnut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387" name="Google Shape;387;p66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88" name="Google Shape;388;p66"/>
          <p:cNvSpPr txBox="1"/>
          <p:nvPr>
            <p:ph type="title"/>
          </p:nvPr>
        </p:nvSpPr>
        <p:spPr>
          <a:xfrm>
            <a:off x="6192400" y="110950"/>
            <a:ext cx="2771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09</a:t>
            </a:r>
            <a:endParaRPr b="1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2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67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  <p:sp>
        <p:nvSpPr>
          <p:cNvPr id="394" name="Google Shape;394;p67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enteriőrjét a beton, fa és bronz árnyalatú fémek harmonikus egyensúlya határozza meg.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koncepció középpontjában a letisztultság és a funkcionalitás áll: a könnyű tisztán tarthatóság érdekében fali WC és lebegő mosdó szekrény került beépítésre. A modern formavilág egyszerű, mégis karakteres megjelenést kölcsönöz a térnek, amelyet a meleg anyaghasználat tesz otthonossá.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előtétfalakba süllyesztett, rejtett LED-világítással ellátott polcok nemcsak praktikus tárolófelületet biztosítanak, hanem hangulatos fényt is adnak.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 célja, hogy egyszerre legyen modern, könnyen használható és kellemes hangulatú.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95" name="Google Shape;395;p67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68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  <p:pic>
        <p:nvPicPr>
          <p:cNvPr id="401" name="Google Shape;401;p68" title="5364908-Image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69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  <p:pic>
        <p:nvPicPr>
          <p:cNvPr id="407" name="Google Shape;407;p69" title="7349903-Image4_00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70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  <p:pic>
        <p:nvPicPr>
          <p:cNvPr id="413" name="Google Shape;413;p70" title="8957413-Image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7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71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  <p:pic>
        <p:nvPicPr>
          <p:cNvPr id="419" name="Google Shape;419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70596" y="43625"/>
            <a:ext cx="4976078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72"/>
          <p:cNvSpPr txBox="1"/>
          <p:nvPr/>
        </p:nvSpPr>
        <p:spPr>
          <a:xfrm>
            <a:off x="287475" y="739650"/>
            <a:ext cx="8041500" cy="366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Espirit padlón álló kádcsaptelep X070503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Espirit zuhanyoszlop X070498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Tubeline Beépíthető elektromos fürdőszobai törölközőszárító radiátor AR-TL45100BG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VariForm alsó szekrény pultra ültethető mosdóhoz 501.175.00.1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BRILLA üvegmosdó AR-M346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Aura 31″ LED Mirror A031C001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Espirit ES 012.00 álló mosdócsaptelep X070347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-RESA S fali WC 27WCW0143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Modo SL II Walk-In Zuhanyfal Átlátszó Üveggel 10319054-93-01L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ROMANTIKA KÁD 170x75 12592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425" name="Google Shape;425;p72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26" name="Google Shape;426;p72"/>
          <p:cNvSpPr txBox="1"/>
          <p:nvPr>
            <p:ph type="title"/>
          </p:nvPr>
        </p:nvSpPr>
        <p:spPr>
          <a:xfrm>
            <a:off x="6184625" y="110950"/>
            <a:ext cx="2778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10</a:t>
            </a:r>
            <a:endParaRPr b="1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73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</a:t>
            </a:r>
            <a:r>
              <a:rPr b="1" lang="hu"/>
              <a:t>1</a:t>
            </a:r>
            <a:endParaRPr b="1"/>
          </a:p>
        </p:txBody>
      </p:sp>
      <p:sp>
        <p:nvSpPr>
          <p:cNvPr id="432" name="Google Shape;432;p73"/>
          <p:cNvSpPr txBox="1"/>
          <p:nvPr>
            <p:ph idx="1" type="body"/>
          </p:nvPr>
        </p:nvSpPr>
        <p:spPr>
          <a:xfrm>
            <a:off x="311700" y="1266600"/>
            <a:ext cx="8520600" cy="371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pályamunkám egy családi ház szülői fürdőszobájának enteriőrtervét mutatja be. A cél egy nyugodt, barátságos és pihentető atmoszférát sugárzó tér megalkotása volt, amely letisztult, mégis egyedi.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burkolatok esetében a természetes homok színek dominálnak, melyek meleg, visszafogott alapot biztosítanak. Ezt a nyugodt tónust oldja a falakon alkalmazott, textúrált és egyenetlen felületű csempe, amely finom játékosságot visz a térbe. A válaszfalak széleire elhelyezett mintás burkolólapok egyedi karaktert adnak a fürdőszobának.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 központi eleme a szabadon álló kád, amely mellé Kludi csaptelep került, míg a zuhanyzónál Hansgrohe csaptelepek biztosítják a választási lehetőséget a különböző vízpermetezési módok között. A helyiségben diszkréten, mégis jól integráltan kapott helyet a Geberit iCon WC. A kényelmes használatot egy dupla mosdó biztosítja, Arezzo mosdó kagylókkal és hozzájuk illő alsószekrénnyel, megkönnyítve a reggeli készülődést. A tárolási igények kielégítésére a kád két oldalán két szekrényt helyeztem el: az egyik a mosó- és szárítógépet rejti, míg a másikban törölközők és piperecikkek kaptak helyet.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enteriőr teljességét a növények adják meg, amelyek nemcsak dekoratívak, de kifejezetten jól érzik magukat a fürdőszoba páradús mikroklímájában, így élő elemeivé válnak a térnek.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terv egyensúlyt teremt az esztétikum és funkcionalitás között, megfelelve a mai lakóterekkel szemben támasztott magas elvárásoknak.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33" name="Google Shape;433;p73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7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74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11</a:t>
            </a:r>
            <a:endParaRPr b="1"/>
          </a:p>
        </p:txBody>
      </p:sp>
      <p:pic>
        <p:nvPicPr>
          <p:cNvPr id="439" name="Google Shape;439;p74" title="6144949-Image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75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11</a:t>
            </a:r>
            <a:endParaRPr b="1"/>
          </a:p>
        </p:txBody>
      </p:sp>
      <p:pic>
        <p:nvPicPr>
          <p:cNvPr id="445" name="Google Shape;445;p75" title="9086812-Image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76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11</a:t>
            </a:r>
            <a:endParaRPr b="1"/>
          </a:p>
        </p:txBody>
      </p:sp>
      <p:pic>
        <p:nvPicPr>
          <p:cNvPr id="451" name="Google Shape;451;p76" title="1266714-Image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77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11</a:t>
            </a:r>
            <a:endParaRPr b="1"/>
          </a:p>
        </p:txBody>
      </p:sp>
      <p:pic>
        <p:nvPicPr>
          <p:cNvPr id="457" name="Google Shape;457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6275" y="110950"/>
            <a:ext cx="5265886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78"/>
          <p:cNvSpPr txBox="1"/>
          <p:nvPr/>
        </p:nvSpPr>
        <p:spPr>
          <a:xfrm>
            <a:off x="287475" y="739650"/>
            <a:ext cx="8041500" cy="424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Geberit iCon fali WC (501.663.JT.1)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AREZZO design LED tükör (AR-M3091)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AREZZO design MONTEREY alsószekrény matt zöld színben (AR-169475)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AREZZO design NORO törölközőtartó 600 mm, króm (AR-6000160)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Villeroy &amp; Boch V&amp;B Luxury Double Cashmere törölköző (4056735175458)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RAVAK Ceramic Slim O mosdó (XJX01155001)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PURISTIC Bath Mixer; Shower Mixer DN 15 (205900515)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Hansgrohe Raindance Alive S Showerpipe 300 (24582000)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Hansgrohe Zesis S Egykaors mosdócsaptelep falsík alatti (74750000)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M-Acril Paradise szabadon álló akril kád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Burkolatok: Benedekburkolat.hu,-Aparici Zenith Beige Check 25,1x75,6, -Aparici Zenith Beige 59,2x59,2, -Dual Gres Old School Simon 45x45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463" name="Google Shape;463;p78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64" name="Google Shape;464;p78"/>
          <p:cNvSpPr txBox="1"/>
          <p:nvPr>
            <p:ph type="title"/>
          </p:nvPr>
        </p:nvSpPr>
        <p:spPr>
          <a:xfrm>
            <a:off x="6270100" y="110950"/>
            <a:ext cx="2693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11</a:t>
            </a:r>
            <a:endParaRPr b="1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79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12</a:t>
            </a:r>
            <a:endParaRPr b="1"/>
          </a:p>
        </p:txBody>
      </p:sp>
      <p:sp>
        <p:nvSpPr>
          <p:cNvPr id="470" name="Google Shape;470;p79"/>
          <p:cNvSpPr txBox="1"/>
          <p:nvPr>
            <p:ph idx="1" type="body"/>
          </p:nvPr>
        </p:nvSpPr>
        <p:spPr>
          <a:xfrm>
            <a:off x="311700" y="1344350"/>
            <a:ext cx="8520600" cy="365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75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lakberendezési projektem célja az, hogy egy harmonikus, barátságos és exkluzív környezetet hozzak létre. Az ügyfelem felújítást tervez, a falak mozgatását is engedélyezte, így tudott megszületni a jelenleg még csak 2 tagú család számára ideális fürdőszoba terve. Fontos szempont volt, hogy egyszerre hozza a pihenéshez szükséges elemeket és a reggeli sietős készülődéshez szükséges feltételeknek is megfeleljen.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koncepcióm alappillérei: kő-fém-fa-porcelán harmóniák; matt-fényes-természetes felületek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Főbb elemek: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Dupla mosdópult polccal – egyedileg tervezett Atlas Concorde termék a falicsempe színével harmonizálva. A természetes kő hatásával időtállóságot sugall, mégis kellemes tapintású és könnyen tisztítható. Atlas Concorde Travertine burkolatok – A travertine klasszikus stílus, időtlen, az olasz burkolatgyártók idén újra elővették, kollekciókat építettek köré.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Arany színű tükör led világítással – növeli a térérzetet, funkcionálisan ellátja a szerepét és némi játékosságot ad a térnek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Dió fa hatású elemek – a diófa kontrasztot teremt a világos burkolatokkal és az arany színű szaniterekkel; melegséget, a természet hatását viszi a térbe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Arany színű szaniterek és lámpák – jól passzolnak a travertine burkolatokhoz, magas minőséget kölcsönöznek, nem tolakodóak.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Íves és szögletes formák – letisztult és klasszikus kialakítások harmóniája, a falfülkék, a zuhanyzó boltíve, a kád, wc ívessége tompítja a mosdó és az álló szekrény szögletességét.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71" name="Google Shape;471;p79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5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80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12</a:t>
            </a:r>
            <a:endParaRPr b="1"/>
          </a:p>
        </p:txBody>
      </p:sp>
      <p:pic>
        <p:nvPicPr>
          <p:cNvPr id="477" name="Google Shape;477;p80" title="1812876-terv4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10177015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2" name="Google Shape;482;p81" title="1116709-terv5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8613" y="0"/>
            <a:ext cx="8486766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" name="Google Shape;487;p82" title="6882068-terv6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74475" y="0"/>
            <a:ext cx="507310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83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12</a:t>
            </a:r>
            <a:endParaRPr b="1"/>
          </a:p>
        </p:txBody>
      </p:sp>
      <p:pic>
        <p:nvPicPr>
          <p:cNvPr id="493" name="Google Shape;493;p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33350" y="66950"/>
            <a:ext cx="5108001" cy="4910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84"/>
          <p:cNvSpPr txBox="1"/>
          <p:nvPr/>
        </p:nvSpPr>
        <p:spPr>
          <a:xfrm>
            <a:off x="287475" y="739650"/>
            <a:ext cx="8041500" cy="3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design SHARON 35/150 LED tükör, arany AR-168510,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Bozz falsík alatti, kétlyukas, fali egykaros mosdócsaptelep, szálcsiszolt arany 38244N076,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falsík alatti egység, kétlyukas falsík alatti egykaros mosdócsaphoz 38243,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Croma Select S zuhanyrendszer termosztáttal és kézizuhannyal, polírozott arany 26890990,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RainDrain Flex zuhanylefolyó színkészlet 1000,polírozott arany hatású 56053990,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uBOX</a:t>
            </a:r>
            <a:r>
              <a:rPr b="1" lang="hu" sz="1200">
                <a:solidFill>
                  <a:schemeClr val="dk1"/>
                </a:solidFill>
              </a:rPr>
              <a:t> </a:t>
            </a:r>
            <a:r>
              <a:rPr lang="hu" sz="1200">
                <a:solidFill>
                  <a:schemeClr val="dk1"/>
                </a:solidFill>
              </a:rPr>
              <a:t>1001180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Szifon </a:t>
            </a:r>
            <a:r>
              <a:rPr lang="hu" sz="1200">
                <a:solidFill>
                  <a:schemeClr val="dk1"/>
                </a:solidFill>
              </a:rPr>
              <a:t>Design szálcsiszolt arany 10020N0-00,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Subway 2.0 fali WC csésze ülőkével, perem nélküli öblítéssel 5614R201,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Sigma nyomólap 115.770.DT.5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WC szerelőelem fali WC részére Sigma 8 cm-es öblítőtartállyal 111.796.00.1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Formy faliszekrény X000001262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VANILLA KÁD 168x86 12604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Atlas Concorde Marvel Travertine Sand Vein 60x120 (AFUA)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Atlas Concorde Marvel Travertine Sand Cross 60x120 (AFUF)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499" name="Google Shape;499;p84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00" name="Google Shape;500;p84"/>
          <p:cNvSpPr txBox="1"/>
          <p:nvPr>
            <p:ph type="title"/>
          </p:nvPr>
        </p:nvSpPr>
        <p:spPr>
          <a:xfrm>
            <a:off x="6285625" y="110950"/>
            <a:ext cx="2677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12</a:t>
            </a:r>
            <a:endParaRPr b="1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85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  <p:sp>
        <p:nvSpPr>
          <p:cNvPr id="506" name="Google Shape;506;p85"/>
          <p:cNvSpPr txBox="1"/>
          <p:nvPr>
            <p:ph idx="1" type="body"/>
          </p:nvPr>
        </p:nvSpPr>
        <p:spPr>
          <a:xfrm>
            <a:off x="311700" y="1344350"/>
            <a:ext cx="8520600" cy="330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Egy 16 négyzetméteres fürdőszoba felújítási terve látható a fotókon.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jelenlegi mediterrán stílust világos, modern designra cseréltem fel. A fő szín a fehér és annak árnyalatai, fekete/matt króm kiegészítőkkel kombinálva. A melegséget és otthonos hangulatot az egyedi gyártású tölgy bútorok adják.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padlóburkolat fahatású greslap, a falon fényes fehér és márványhatású csempék a tisztaság érzetét keltik.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nagy méretű fürdőszoba lehetőséget biztosított az egyedi elrendezésű dupla mosdóknak valamint kád és zuhanyzó beépítésének. Mindezek mellett elfért még egy WC, egyedi gyártású tároló szekrény valamint egy kisméretű pad.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fürdőszoba ideális lehetőséget adott sokféle gyártó és termékcsalád bemutatására.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07" name="Google Shape;507;p85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86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  <p:pic>
        <p:nvPicPr>
          <p:cNvPr id="513" name="Google Shape;513;p86" title="3427384-PÁLYÁZATFÜRDŐSZOBA_UnnamedSpace-9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87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  <p:pic>
        <p:nvPicPr>
          <p:cNvPr id="519" name="Google Shape;519;p87" title="4154286-PÁLYÁZATFÜRDŐSZOBA_UnnamedSpace-10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88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  <p:pic>
        <p:nvPicPr>
          <p:cNvPr id="525" name="Google Shape;525;p88" title="4477331-PÁLYÁZATFÜRDŐSZOBA_UnnamedSpace-11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9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89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  <p:pic>
        <p:nvPicPr>
          <p:cNvPr id="531" name="Google Shape;531;p89" title="1706017-1-d73c9f1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56700" y="152400"/>
            <a:ext cx="4640237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90"/>
          <p:cNvSpPr txBox="1"/>
          <p:nvPr/>
        </p:nvSpPr>
        <p:spPr>
          <a:xfrm>
            <a:off x="287475" y="739650"/>
            <a:ext cx="8041500" cy="40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ZUHANYZÓ: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MKGD1090-03, </a:t>
            </a: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KDSI100Jx90,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26853670 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KÁD: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42836,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7146800 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MOSDÓ: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4A7240R1, </a:t>
            </a: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382453976 WC: </a:t>
            </a: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AR-110FR,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111.300.00.5,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115.671.11.2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RADIÁTOR: </a:t>
            </a: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AR-DU12050A,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KIEGÉSZÍTŐK: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41754000, 41723000,41722000, 41755000, </a:t>
            </a: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15053, </a:t>
            </a: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AR-168130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BURKOLATOK: 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FANAL HERITAGE MAPLE N12E1, DUAL GRES LUKEN WHITE GT7, DUAL GRES BERET GT7B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537" name="Google Shape;537;p90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38" name="Google Shape;538;p90"/>
          <p:cNvSpPr txBox="1"/>
          <p:nvPr>
            <p:ph type="title"/>
          </p:nvPr>
        </p:nvSpPr>
        <p:spPr>
          <a:xfrm>
            <a:off x="6169100" y="110950"/>
            <a:ext cx="279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13</a:t>
            </a:r>
            <a:endParaRPr b="1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91"/>
          <p:cNvSpPr txBox="1"/>
          <p:nvPr>
            <p:ph type="title"/>
          </p:nvPr>
        </p:nvSpPr>
        <p:spPr>
          <a:xfrm>
            <a:off x="5850525" y="110950"/>
            <a:ext cx="3112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14</a:t>
            </a:r>
            <a:endParaRPr b="1"/>
          </a:p>
        </p:txBody>
      </p:sp>
      <p:sp>
        <p:nvSpPr>
          <p:cNvPr id="544" name="Google Shape;544;p91"/>
          <p:cNvSpPr txBox="1"/>
          <p:nvPr>
            <p:ph idx="1" type="body"/>
          </p:nvPr>
        </p:nvSpPr>
        <p:spPr>
          <a:xfrm>
            <a:off x="311700" y="1344350"/>
            <a:ext cx="8520600" cy="35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Természetközeli, elegáns fürdőszoba koncepció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 központi elemei az olívazöld mázas csempék és a vertikális növényfal, amelyek frissességet és organikus hangulatot hoznak a helyiségbe. A mocha mousse színű falak meleg, bensőséges hátteret adnak, palettában harmonizálva a zöld felületekkel. A geometrikus mintájú padlólap finoman oldja a sötétebb színeket, dinamizmust visz a térbe.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letisztult, modern design finoman ötvöződik klasszikus stílusjegyekkel. A lebegő mosdószekrény és az ovális tükör elegáns megjelenést kölcsönöz.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kényelmes szabadon álló káddal biztosítja a mindennapi kényelem és a relaxáció lehetőségét.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meleg tónusú világítás és a textúrák (puha, bézs fürdőköpenyek és törölközők) még otthonosabbá teszik a helyiséget.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egész koncepció célja egy nyugodt, természet ihlette privát tér megteremtése, amely egyszerre funkcionális és esztétikailag kifinomult.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45" name="Google Shape;545;p91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9" name="Shape 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0" name="Google Shape;550;p92" title="3595729-FURDOSZOBA_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89025" y="-17037"/>
            <a:ext cx="4706894" cy="51775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5" name="Google Shape;555;p93" title="9095520-FURDOSZOBA_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455265" cy="5143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56" name="Google Shape;556;p93" title="3313963-FURDOSZOBA_3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02402" y="0"/>
            <a:ext cx="3641598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0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94"/>
          <p:cNvSpPr txBox="1"/>
          <p:nvPr>
            <p:ph type="title"/>
          </p:nvPr>
        </p:nvSpPr>
        <p:spPr>
          <a:xfrm>
            <a:off x="5850525" y="110950"/>
            <a:ext cx="3112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14</a:t>
            </a:r>
            <a:endParaRPr b="1"/>
          </a:p>
        </p:txBody>
      </p:sp>
      <p:pic>
        <p:nvPicPr>
          <p:cNvPr id="562" name="Google Shape;562;p94" title="2633697-BERENDEZESI_ALAPRAJZ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2025" y="164463"/>
            <a:ext cx="5545723" cy="48145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6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p95"/>
          <p:cNvSpPr txBox="1"/>
          <p:nvPr/>
        </p:nvSpPr>
        <p:spPr>
          <a:xfrm>
            <a:off x="287475" y="739650"/>
            <a:ext cx="8041500" cy="407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szabadon álló kád: </a:t>
            </a: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Jasmine szabadon álló műmárvány kád - 30073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kádtöltő csaptelep: </a:t>
            </a: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-BOZZ Bath Mixer, Shower Mixer DN 15, brushed gold - 38590N076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mosdókagyló: </a:t>
            </a: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Artis Felületre szerelhető mosdó, Almond - 417841AM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legolyó: </a:t>
            </a: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Click-Clack, Almond - 49864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 csaptelep: </a:t>
            </a: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-RENON single lever basin mixer DN 15, brushed gold - 42027N075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tükör: </a:t>
            </a: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LED ovális okos tükör, arany       	- AR-3056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törölközőszárító: </a:t>
            </a: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ONYX 2 WHITE MATT elektromos törölközőszárító radiátor - AR-ONYX2MWMATT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wc: </a:t>
            </a: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Uni Chrome RimOff WC és bidé fúvókával - X01912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ülőke: </a:t>
            </a: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Uni Chrome Slim WC ülőke - X01550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nyomólap: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Sigma20 - Süllyesztett vezérlőgomb, fehér matt - 115.882.11.1                           	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kiegészítők: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Q Folyékonyszappan- adagoló    	41745990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Q Törölköző horog egy kampóval   41742990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Q WC kefe tartó, falra szerelhető   41752990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padlóburkolat: Dual Gres Old School Simon 45x45  - 265422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falicsempe: Cifre Atmosphere Olive 12,5x25 - ATM-OL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568" name="Google Shape;568;p95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69" name="Google Shape;569;p95"/>
          <p:cNvSpPr txBox="1"/>
          <p:nvPr>
            <p:ph type="title"/>
          </p:nvPr>
        </p:nvSpPr>
        <p:spPr>
          <a:xfrm>
            <a:off x="5850525" y="110950"/>
            <a:ext cx="3112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14</a:t>
            </a:r>
            <a:endParaRPr b="1"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3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p96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  <p:sp>
        <p:nvSpPr>
          <p:cNvPr id="575" name="Google Shape;575;p96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tervezett fürdőszoba egy régi istálló átalakításával született meg, ahol a természet inspirációja és a rusztikus ipari hangulat találkozik modern funkcionalitással. A nagy belmagasságú, fém gerendás mennyezet megtartása tiszteletben tartja az épület múltját, míg a tágas, nyitott tér a természetes fényt maximálisan beengedi a tetőablakokon keresztül.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olívazöld falburkolatok és a szabadon álló kád színe szoros kapcsolatot teremt a természettel. Az üvegezett fekete fém keretes válaszfalak az ipari stílusra reflektálnak, miközben légiességet adnak a térnek. A fekete csaptelepek, kör alakú tükrök és egyszerű, antracit szekrény frontok letisztult, modern megjelenést biztosítanak. A beltéri növények, fa kiegészítők és natúr árnyalatú burkolatok tovább erősítik a természetközeliség érzetét.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enteriőr célja egy olyan nyugodt, harmonikus fürdőszobai környezet megteremtése, amely egyszerre őrzi az épület eredeti karakterét és illeszkedik a mai letisztult design igényeihez.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76" name="Google Shape;576;p9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p97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  <p:pic>
        <p:nvPicPr>
          <p:cNvPr id="582" name="Google Shape;582;p97" title="8956485-holloemese_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6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98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  <p:pic>
        <p:nvPicPr>
          <p:cNvPr id="588" name="Google Shape;588;p98" title="1550528-holloemese_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99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  <p:pic>
        <p:nvPicPr>
          <p:cNvPr id="594" name="Google Shape;594;p99" title="5883149-holloemese_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100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  <p:pic>
        <p:nvPicPr>
          <p:cNvPr id="600" name="Google Shape;600;p100" title="9546901-acostahollo_berendezett.png"/>
          <p:cNvPicPr preferRelativeResize="0"/>
          <p:nvPr/>
        </p:nvPicPr>
        <p:blipFill rotWithShape="1">
          <a:blip r:embed="rId3">
            <a:alphaModFix/>
          </a:blip>
          <a:srcRect b="7741" l="25493" r="19706" t="7555"/>
          <a:stretch/>
        </p:blipFill>
        <p:spPr>
          <a:xfrm>
            <a:off x="979000" y="450625"/>
            <a:ext cx="5026924" cy="4370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101"/>
          <p:cNvSpPr txBox="1"/>
          <p:nvPr/>
        </p:nvSpPr>
        <p:spPr>
          <a:xfrm>
            <a:off x="287475" y="739650"/>
            <a:ext cx="8640000" cy="409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GEBERIT: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3"/>
              </a:rPr>
              <a:t>https://benedekszerelveny.hu/wc-nyomolap/geberit-sigma10-mukodtetolap-oblites-stop-matt-fekete-easy-to-clean-bevonat-polirozott-115-758-14-5-p112436.html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AREZZO: </a:t>
            </a:r>
            <a:r>
              <a:rPr lang="hu" sz="1000" u="sng">
                <a:solidFill>
                  <a:schemeClr val="hlink"/>
                </a:solidFill>
                <a:hlinkClick r:id="rId4"/>
              </a:rPr>
              <a:t>https://benedekszerelveny.hu/design-radiator/arezzo-horizont-black-1355x550-torolkozoszaritos-radiator-ar-hb13555-p87117.html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VILLEROY AND BOCH: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5"/>
              </a:rPr>
              <a:t>https://benedekszerelveny.hu/wc-csesze/villeroy-and-boch-o-novo-melyoblitesu-fali-wc-56601001-p33031.html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RAVAK: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6"/>
              </a:rPr>
              <a:t>https://benedekszerelveny.hu/mosdo/ravak-mosdo-ceramic-550-r-slim-keramia-feher-xjx01155002-p70776.html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7"/>
              </a:rPr>
              <a:t>https://benedekszerelveny.hu/szabadonallo-kad/ravak-freedom-o-tec-1700x770-mm-grey-green-szabadonallo-akrilkad-krom-lefolyoval-cd11200000-p136863.html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KLUDI: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8"/>
              </a:rPr>
              <a:t>https://benedekszerelveny.hu/mosdo-csaptelep/kludi-renon-mosdocsap-240-leereszto-nelkul-matt-fekete-422983975-p132974.html</a:t>
            </a:r>
            <a:br>
              <a:rPr lang="hu" sz="1000">
                <a:solidFill>
                  <a:schemeClr val="dk1"/>
                </a:solidFill>
              </a:rPr>
            </a:br>
            <a:r>
              <a:rPr lang="hu" sz="1000" u="sng">
                <a:solidFill>
                  <a:schemeClr val="hlink"/>
                </a:solidFill>
                <a:hlinkClick r:id="rId9"/>
              </a:rPr>
              <a:t>https://www.kludi.com/hr-hu/collections/kludi-nova-fonte/kludi-nova-fonte-puristic-kdzuhanycsap_205903915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HANSGROHE: </a:t>
            </a:r>
            <a:r>
              <a:rPr lang="hu" sz="1000" u="sng">
                <a:solidFill>
                  <a:schemeClr val="hlink"/>
                </a:solidFill>
                <a:hlinkClick r:id="rId10"/>
              </a:rPr>
              <a:t>https://benedekszerelveny.hu/zuhanyrendszer/hansgrohe-croma-select-s280-showerpipe-hs-rd-s122-matt-fekete-26890670-p80948.html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000">
                <a:solidFill>
                  <a:schemeClr val="dk1"/>
                </a:solidFill>
              </a:rPr>
              <a:t>MACRYL/RADAWAY: </a:t>
            </a:r>
            <a:r>
              <a:rPr lang="hu" sz="1000" u="sng">
                <a:solidFill>
                  <a:schemeClr val="hlink"/>
                </a:solidFill>
                <a:hlinkClick r:id="rId11"/>
              </a:rPr>
              <a:t>https://benedekszerelveny.hu/zuhanyfal/radaway-modo-new-black-ii-factory-walk-in-fekete-zuhanyfal-100-atlatszo-389104-54-55-p72836.html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606" name="Google Shape;606;p101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07" name="Google Shape;607;p101"/>
          <p:cNvSpPr txBox="1"/>
          <p:nvPr>
            <p:ph type="title"/>
          </p:nvPr>
        </p:nvSpPr>
        <p:spPr>
          <a:xfrm>
            <a:off x="6083625" y="110950"/>
            <a:ext cx="287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15</a:t>
            </a:r>
            <a:endParaRPr b="1"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102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sp>
        <p:nvSpPr>
          <p:cNvPr id="613" name="Google Shape;613;p102"/>
          <p:cNvSpPr txBox="1"/>
          <p:nvPr>
            <p:ph idx="1" type="body"/>
          </p:nvPr>
        </p:nvSpPr>
        <p:spPr>
          <a:xfrm>
            <a:off x="311700" y="1344350"/>
            <a:ext cx="8520600" cy="3472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kifejezetten nagy méretű fürdő berendezésekor alapvető volt, hogy egy jó méretű tusoló és egy kényelmes kád is elférjen benne, mivel a tulajdonosok, egy fiatal pár, mindkettőt szeretett volna. Kívánságaik között volt egy modern, letisztult fürdőszoba kialakítása természetes anyagok és földszínek alkalmazásával.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Burkolatként a padlóra és a falra is szürke kőhatású csempéket választottam, amelyek finoman harmonizálnak a karakteres szürke színű káddal és szaniterekkel.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Walk-in tusolóban a finom csillogású bronz illetve szürke díszburkolat segítségével igyekeztem egyedi hangulatot belecsempészni.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előre gyártott mosdó alatti szekrények szürke színei kiegészítik a szanitereket, a páros mosdó felett egy nagy méretű, LED világítással ellátott kör alakú tükröt helyeztem el. A káddal szembe a pipere cikkek elhelyezésére alkalmas kör alakú falfülkét helyeztem el polcokkal, a háttérben egy gyönyörű vízálló erdő mintázatú tapétával.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egész fürdőszoba képét szálcsiszolt bronz csapokkal és tusoló szettekkel egészítettem ki.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14" name="Google Shape;614;p102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8" name="Shape 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p103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pic>
        <p:nvPicPr>
          <p:cNvPr id="620" name="Google Shape;620;p103" title="8361680-Fürdőprojekt-2025-végleges_fürdő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104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pic>
        <p:nvPicPr>
          <p:cNvPr id="626" name="Google Shape;626;p104" title="6541996-Fürdőprojekt-2025-végleges_fürdő-2-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4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0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p105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pic>
        <p:nvPicPr>
          <p:cNvPr id="632" name="Google Shape;632;p105" title="9039195-Fürdőprojekt-2025-végleges_Kép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4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106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pic>
        <p:nvPicPr>
          <p:cNvPr id="638" name="Google Shape;638;p10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63475" y="152400"/>
            <a:ext cx="4876403" cy="483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p107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44" name="Google Shape;644;p107"/>
          <p:cNvSpPr txBox="1"/>
          <p:nvPr>
            <p:ph type="title"/>
          </p:nvPr>
        </p:nvSpPr>
        <p:spPr>
          <a:xfrm>
            <a:off x="6021475" y="110950"/>
            <a:ext cx="2942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16</a:t>
            </a:r>
            <a:endParaRPr b="1"/>
          </a:p>
        </p:txBody>
      </p:sp>
      <p:pic>
        <p:nvPicPr>
          <p:cNvPr id="645" name="Google Shape;645;p10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027500"/>
            <a:ext cx="4423900" cy="3757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46" name="Google Shape;646;p10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8800" y="1346938"/>
            <a:ext cx="4237450" cy="3118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0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p108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17</a:t>
            </a:r>
            <a:endParaRPr b="1"/>
          </a:p>
        </p:txBody>
      </p:sp>
      <p:sp>
        <p:nvSpPr>
          <p:cNvPr id="652" name="Google Shape;652;p108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tervezés célja egy időtállóan elegáns és funkcionálisan átgondolt fürdőszobai enteriőr megalkotása volt, ahol a Benedek Szerelvény által forgalmazott prémium gyártók termékei nemcsak esztétikai, hanem minőségi szempontból is meghatározó szerepet kapnak. Az egységes anyaghasználat, a természetes kőminták és a matt fekete szerelvények kortárs, de otthonos összhatást teremtenek.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bemutatott tér a luxusélményt és a funkcionalitást ötvözi: a szabadon álló kád látványos fókuszpont, a dupla mosdópult kényelmesen kiszolgálja a mindennapi használatot, a zuhanyfal mögé diszkréten elrejtett wc biztosítja a szükséges intimitást, míg a zuhanyzóna letisztult geometriája és rejtett világítása a nyugalom érzetét kelti.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hangsúly az anyagok finom kontrasztján, a részletek gondos megválasztásán és a tér egységességén van. A különböző gyártók termékei harmonikusan illeszkednek egymáshoz, ezáltal is bizonyítva, hogy a tudatos tervezés és a prémium választék valódi értéket teremt.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53" name="Google Shape;653;p108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7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8" name="Google Shape;658;p109" title="9153817-render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6975" y="1"/>
            <a:ext cx="7305042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2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3" name="Google Shape;663;p110" title="5480022-render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0325" y="0"/>
            <a:ext cx="7683343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8" name="Google Shape;668;p111" title="9543729-render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3800" y="0"/>
            <a:ext cx="7683343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2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112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17</a:t>
            </a:r>
            <a:endParaRPr b="1"/>
          </a:p>
        </p:txBody>
      </p:sp>
      <p:pic>
        <p:nvPicPr>
          <p:cNvPr id="674" name="Google Shape;674;p1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59425" y="152400"/>
            <a:ext cx="534537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8" name="Shape 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" name="Google Shape;679;p113"/>
          <p:cNvSpPr txBox="1"/>
          <p:nvPr/>
        </p:nvSpPr>
        <p:spPr>
          <a:xfrm>
            <a:off x="287475" y="739650"/>
            <a:ext cx="8041500" cy="293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Geberit: 146.220.11.1; 115.671.11.2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Arezzo Design: AR-167640; AR-ONYX3MBMATT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Villeroy &amp; Boch: 419861BCT8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Ravak: X070277; CD51700000; X000000841; X000001794; X070276; X01747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Marazzi: 800505; 800543; 1006097;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Kludi: 206593915; 3912039-00; 6651539-00; 2054339-15; 2055239-15; 6434087-00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Hansgrohe: HG-56033000; 41743670; 27969670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Radaway: 10319124-54-01L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680" name="Google Shape;680;p113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81" name="Google Shape;681;p113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17</a:t>
            </a:r>
            <a:endParaRPr b="1"/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114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sp>
        <p:nvSpPr>
          <p:cNvPr id="687" name="Google Shape;687;p114"/>
          <p:cNvSpPr txBox="1"/>
          <p:nvPr>
            <p:ph idx="1" type="body"/>
          </p:nvPr>
        </p:nvSpPr>
        <p:spPr>
          <a:xfrm>
            <a:off x="311700" y="1266600"/>
            <a:ext cx="8520600" cy="373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fürdőszoba, ahol a funkcionalitás és a luxus találkozik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Funkcionalitás és kényelem</a:t>
            </a:r>
            <a:b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tervezésekor a legfontosabb szempont egy tágas, minden igényt kielégítő tér kialakítása volt. Ez a helyiség tökéletesen kiszolgálja mind a rohanós hétköznapokat, mind a nyugodt, feltöltő pillanatokat.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Egy gyors zuhanyhoz a tágas Ravak zuhanykabin és zuhanytálca áll rendelkezésedre, melyet a Hansgrohe design wellness csaptelepe tesz igazán élvezetessé. Ha pedig hosszabban időznél, a M-Acryl szabadon álló design kád kínál maximális kényelmet, ahonnan a zárt udvarba telepített növények látványa nyújt vizuális felfrissülést a nagy ablakon keresztül.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kádból kilépve a Villeroy &amp; Boch pihe-puha fürdőszobaszőnyege teszi teljessé a luxusélményt. A reggeli készülődés sem jelent kihívást, hiszen a dupla Arezzo mosdók egyszerre két személy számára is kényelmes használatot biztosítanak. A toalettnél a Geberit modern, letisztult nyomógombja a funkcionalitás mellett a stílusra is hangsúlyt helyez.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Hangulat és Esztétika</a:t>
            </a:r>
            <a:b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</a:b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hangulatát az egyszerű, természetközeli és rendkívül látványos, nagyméretű FAP burkolatok teszik még meghittebbé. A hangulatvilágítások segítségével kiemelkednek a különböző funkciójú terek. A látvány fokozására az álmennyezet játékos kialakítása is hozzájárul.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88" name="Google Shape;688;p114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2" name="Shape 6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" name="Google Shape;693;p115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pic>
        <p:nvPicPr>
          <p:cNvPr id="694" name="Google Shape;694;p115" title="2606526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8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Google Shape;699;p116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pic>
        <p:nvPicPr>
          <p:cNvPr id="700" name="Google Shape;700;p116" title="3661339-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4" name="Shape 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" name="Google Shape;705;p117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pic>
        <p:nvPicPr>
          <p:cNvPr id="706" name="Google Shape;706;p117" title="3980956-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0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118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pic>
        <p:nvPicPr>
          <p:cNvPr id="712" name="Google Shape;712;p1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93525" y="346725"/>
            <a:ext cx="4726950" cy="4450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6" name="Shape 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" name="Google Shape;717;p119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18" name="Google Shape;718;p119"/>
          <p:cNvSpPr txBox="1"/>
          <p:nvPr>
            <p:ph type="title"/>
          </p:nvPr>
        </p:nvSpPr>
        <p:spPr>
          <a:xfrm>
            <a:off x="6075850" y="110950"/>
            <a:ext cx="288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18</a:t>
            </a:r>
            <a:endParaRPr b="1"/>
          </a:p>
        </p:txBody>
      </p:sp>
      <p:pic>
        <p:nvPicPr>
          <p:cNvPr id="719" name="Google Shape;719;p1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6225" y="1647175"/>
            <a:ext cx="7736775" cy="2392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3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" name="Google Shape;724;p120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19</a:t>
            </a:r>
            <a:endParaRPr b="1"/>
          </a:p>
        </p:txBody>
      </p:sp>
      <p:sp>
        <p:nvSpPr>
          <p:cNvPr id="725" name="Google Shape;725;p120"/>
          <p:cNvSpPr txBox="1"/>
          <p:nvPr>
            <p:ph idx="1" type="body"/>
          </p:nvPr>
        </p:nvSpPr>
        <p:spPr>
          <a:xfrm>
            <a:off x="311700" y="1344350"/>
            <a:ext cx="8520600" cy="318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Ennél a fürdőszobánál fontos volt számomra, hogy valami karaktereset és emlékezeteset alkossak. Egy olyan teret hoztam létre, ami túlmutat a megszokotton, mégis kényelmesen használható és funkcionálisan is átgondolt.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szoba szíve a szabadon álló kád, amely közvetlenül a bejáratból már látható, így belépéskor erős vizuális hatást gyakorol. A szürke terrazzo burkolatot meleg tónusú fa felületek egészítik ki, míg a fekete kiegészítők szinte megtörik a csendet. A rejtett ajtó nemcsak vizuálisan letisztultabbá teszi a teret, hanem erősíti a kuckós, intim hangulatot is.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Fő szempont volt, hogy a szoba minél természetközelibb legyen. Ennek elérése érdekében a zuhany fölött egy tetőablak helyezkedik el, végig nyúlva a téren. Egyszerre varázslatos és meghökkentő, ahogy a természetes fény besugárzik rajta és elárasztja a fürdőt, egész nap változó hangulatot hozva benne. A kézmosó mögött rejtett polc, a WC és bidé fölött pedig szinte láthatatlan tárolók kaptak helyet. A kád mögötti strukturált üveg áttetsző, de nem teljesen átlátszó, ez vizuálisan szeparálja a teret, miközben megőrzi az intimitást. A növények is tudatos szereplők, nemcsak dekorációként vannak jelen, hanem élettel töltik meg a teret, és oldják a hűvösebb felületeket.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26" name="Google Shape;726;p120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0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1" name="Google Shape;731;p121" title="6371256-Benedekpályázatrender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6950" y="0"/>
            <a:ext cx="689447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5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6" name="Google Shape;736;p122" title="7702871-Benedekpályázatrender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24763" y="0"/>
            <a:ext cx="689447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1" name="Google Shape;741;p123" title="3194942-Benedekpályázatrender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24763" y="0"/>
            <a:ext cx="689447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5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Google Shape;746;p124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19</a:t>
            </a:r>
            <a:endParaRPr b="1"/>
          </a:p>
        </p:txBody>
      </p:sp>
      <p:pic>
        <p:nvPicPr>
          <p:cNvPr id="747" name="Google Shape;747;p1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5425" y="429263"/>
            <a:ext cx="5848751" cy="42849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p125"/>
          <p:cNvSpPr txBox="1"/>
          <p:nvPr/>
        </p:nvSpPr>
        <p:spPr>
          <a:xfrm>
            <a:off x="287475" y="739650"/>
            <a:ext cx="8554500" cy="362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>
                <a:solidFill>
                  <a:schemeClr val="dk1"/>
                </a:solidFill>
              </a:rPr>
              <a:t>Romantika, gyártó: M-ACRYL 12592, szín/anyag: fehér, akril, méret: 58×170×75 cm,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Elegant, gyártó: AREZZO AR-10095GM, szín/anyag: fekete, réz, méret: 92,8×18,5×16 cm,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Lincoln, gyártó: AREZZO AR-M9014A, szín/anyag: fehér, porcelán, méret: 81×45×45 cm,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LED ovális tükör, gyártó: AREZZO AR-3056BL, szín/anyag: fekete, matt, méret: 90×40×19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Mono, gyártó: AREZZO AR-120011B, szín/anyag: fekete, acél, méret: 4,2×2,5×3,5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Smyle, gyártó: GEBERIT 500.685.01.1, szín/anyag: fehér, kerámia, méret: 26×35×54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Smyle, gyártó: GEBERIT 500.209.01.1, szín/anyag: fehér, kerámia, méret: 26×35×49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Unifix, gyártó: KLUDI 30PP0139, szín/anyag: fekete, műanyag, méret: 17×25×0,5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AddStoris, gyártó: HANSGROHE 41771670, szín/anyag: fekete, matt, méret: 7,7×14×4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AddStoris, gyártó: HANSGROHE 27927670, szín/anyag: fekete, matt, méret: 34×11,2×11,2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Zesis S, gyártó: HANSGROHE 74750670, szín/anyag: fekete, matt, méret: 34×11,2×11,2 cm,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10° Free, gyártó: RAVAK X07S013, szín/anyag: fekete, matt,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One French Linen, gyártó: VILLEROY &amp; BOCH GT-705-30500, szín/anyag: szürke, méret: 30×50 cm, </a:t>
            </a:r>
            <a:br>
              <a:rPr lang="hu">
                <a:solidFill>
                  <a:schemeClr val="dk1"/>
                </a:solidFill>
              </a:rPr>
            </a:br>
            <a:r>
              <a:rPr lang="hu">
                <a:solidFill>
                  <a:schemeClr val="dk1"/>
                </a:solidFill>
              </a:rPr>
              <a:t>Aberdeen, gyártó: VILLEROY &amp; BOCH 2987SB10, szín/anyag: szürke, porcelán, méret: 120×60 cm,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753" name="Google Shape;753;p125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54" name="Google Shape;754;p125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19</a:t>
            </a:r>
            <a:endParaRPr b="1"/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8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126"/>
          <p:cNvSpPr txBox="1"/>
          <p:nvPr>
            <p:ph type="title"/>
          </p:nvPr>
        </p:nvSpPr>
        <p:spPr>
          <a:xfrm>
            <a:off x="6301175" y="110950"/>
            <a:ext cx="2662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20</a:t>
            </a:r>
            <a:endParaRPr b="1"/>
          </a:p>
        </p:txBody>
      </p:sp>
      <p:sp>
        <p:nvSpPr>
          <p:cNvPr id="760" name="Google Shape;760;p126"/>
          <p:cNvSpPr txBox="1"/>
          <p:nvPr>
            <p:ph idx="1" type="body"/>
          </p:nvPr>
        </p:nvSpPr>
        <p:spPr>
          <a:xfrm>
            <a:off x="311700" y="1344350"/>
            <a:ext cx="8520600" cy="339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Sky fürdő a teaültetvény felett. A lankás hegyoldalba épített ház fürdőszobájának kialakítása szinte teljesen a környezetbe, a természetbe illeszkedik. A hálóból beérkezve balra bidés wc és zuhany került elhelyezésre, jobbra a mosdó és radiátor; szemben pedig szinte kifutó jellegűen a szabadon álló kád. A kád alatt lépésálló épület üvegfelület a teljes természetet közel hozza, alatta statikai alátámasztásként pillérek kerültek beépítésre.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Beljebb a Marazzi Grande Concret Look MNH9 lapját láthatjuk a padlón és részben az oldalfalon. A további burkolatok a helyi kőből kialakított falazat és faborítás. A kőfelületen a szerelvényezéshez az ide került szaniterek alatt síkban a padló burkolat került fel.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áttört fapilléres oldalfal bizonyos napszakokban és este a mesterséges megvilágítás kialakításával; egyedi fényhatást ad.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Mivel földrajzilag és éghajlatilag mediterrán vidék, így az épületet ennek megfelelően nem kellett a szokásos hideg - fagy- elleni szigetelésekkel kialakítani.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61" name="Google Shape;761;p12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5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6" name="Google Shape;766;p127" title="1094224-C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9500" y="0"/>
            <a:ext cx="822959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0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1" name="Google Shape;771;p128" title="5574647-B50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0"/>
            <a:ext cx="822960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5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6" name="Google Shape;776;p129" title="7134237-B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0"/>
            <a:ext cx="822960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0" name="Shape 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1" name="Google Shape;781;p130"/>
          <p:cNvPicPr preferRelativeResize="0"/>
          <p:nvPr/>
        </p:nvPicPr>
        <p:blipFill rotWithShape="1">
          <a:blip r:embed="rId3">
            <a:alphaModFix/>
          </a:blip>
          <a:srcRect b="704" l="0" r="0" t="0"/>
          <a:stretch/>
        </p:blipFill>
        <p:spPr>
          <a:xfrm>
            <a:off x="882775" y="231588"/>
            <a:ext cx="6810900" cy="4804626"/>
          </a:xfrm>
          <a:prstGeom prst="rect">
            <a:avLst/>
          </a:prstGeom>
          <a:noFill/>
          <a:ln>
            <a:noFill/>
          </a:ln>
        </p:spPr>
      </p:pic>
      <p:sp>
        <p:nvSpPr>
          <p:cNvPr id="782" name="Google Shape;782;p130"/>
          <p:cNvSpPr txBox="1"/>
          <p:nvPr>
            <p:ph type="title"/>
          </p:nvPr>
        </p:nvSpPr>
        <p:spPr>
          <a:xfrm>
            <a:off x="6301175" y="110950"/>
            <a:ext cx="2662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20</a:t>
            </a:r>
            <a:endParaRPr b="1"/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6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p131"/>
          <p:cNvSpPr txBox="1"/>
          <p:nvPr/>
        </p:nvSpPr>
        <p:spPr>
          <a:xfrm>
            <a:off x="287475" y="739650"/>
            <a:ext cx="8437800" cy="44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M-Acryl Romantika szabadon álló kád  170cmx75cm 220L fehér előlappal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Aquaclean Alba komplett higiéniai berendezés, fali wc 146.350.01.1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Duofix fali wc szerelő elem 112cm 12cm tartállyal 111.300.00.5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működtetőlap fehér üveg 115.629.SI.1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Cleanline 80 zuhanyfolyóka 30cm-110cm 154.442.KS.1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Geberit Cleanline beépítő készlet Cleanline sorozatú zuhanyfolyókához 65-90mm esztrik magasságig 154.152.00.1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Arezzo Onyx 3 White Ar-Onyx 3MW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Villeroy &amp; Boch Carre French Linen 50cmx80cm kádkilépő BM-705-50800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Ravak Freedom padlón álló csaptelep szerelő dobozzal FM 081.00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 Icos mosdó bútor pávakék 120cmx50cmx35cm  50S 12003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 Icos fedlap 120cm x50cm 50T 12003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Kludi Resa mosdótál 60cmx40cmx14cm 58CW 4043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Radaway Modo New II. 8mm 120 389124-01-01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Radaway függőleges teleszkóprúd 8mm Walk In üveghez WD-008-02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Raindence E 300 1Jet / 390mm zuhanykarral 26238000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Metropol egykaros falsík alatti szereléshez beépített biztonsági funkcióval EN1717 32546000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FixFit tömlőcsatlakozás Square visszafolyásgátlóval 26455000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Croma Select E zuhanyszett Vario 65cm rúddal, Eco Smart 26583400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Hansgrohe Xtrasotoris Rock wc papír és kefe tartó falba süllyeszthető 56062800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Marazzi Grande Concret Look MNH9 burkolat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788" name="Google Shape;788;p131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89" name="Google Shape;789;p131"/>
          <p:cNvSpPr txBox="1"/>
          <p:nvPr>
            <p:ph type="title"/>
          </p:nvPr>
        </p:nvSpPr>
        <p:spPr>
          <a:xfrm>
            <a:off x="6301175" y="110950"/>
            <a:ext cx="2662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20</a:t>
            </a:r>
            <a:endParaRPr b="1"/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3" name="Shape 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4" name="Google Shape;794;p132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21</a:t>
            </a:r>
            <a:endParaRPr b="1"/>
          </a:p>
        </p:txBody>
      </p:sp>
      <p:sp>
        <p:nvSpPr>
          <p:cNvPr id="795" name="Google Shape;795;p132"/>
          <p:cNvSpPr txBox="1"/>
          <p:nvPr>
            <p:ph idx="1" type="body"/>
          </p:nvPr>
        </p:nvSpPr>
        <p:spPr>
          <a:xfrm>
            <a:off x="311700" y="1344350"/>
            <a:ext cx="8520600" cy="301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Jelenleg a Debreceni Szakképzési Centrum felnőttoktatási képzésén belül a Péchy Mihály Építóipari Technikumban tanulok lakberendezést illetve L’AURA néven elindítottam saját oldalamat is.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beküldött alaprajz és a berendezett fürdőszoba a vizsgaremekem része, mellyel a július 8. képesítő vizsgára készülök, illetve a portfólióm részét képezi.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lakás egy 7. emeleti társasházi lakás, nyitott lépcsőházzal, melynek köszönhetően a vizes blokk is 2 ablakkal csatlakozik a kültérhez.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lakás stílusa contemporary modern, így ezt a vonalat képviseltem a fürdőszobában is, a márvány, fa, és föld színekkel törekedve a letisztult és modern enteriőrre. Az arany és a szálcsiszolt felületek tovább növelik az eleganciát, a különálló kád és kádtöltő pedig a fürdőszobát igazi ékszerdobozzá varázsolja. 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96" name="Google Shape;796;p132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0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1" name="Google Shape;801;p133" title="3274195-Nézet0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2650" y="0"/>
            <a:ext cx="7715251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6" name="Google Shape;806;p134" title="1840169-Nézet_0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0" name="Shape 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1" name="Google Shape;811;p135" title="6363878-Nézet_0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" y="0"/>
            <a:ext cx="914400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5" name="Shape 8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6" name="Google Shape;816;p1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3575" y="307800"/>
            <a:ext cx="6136225" cy="4633900"/>
          </a:xfrm>
          <a:prstGeom prst="rect">
            <a:avLst/>
          </a:prstGeom>
          <a:noFill/>
          <a:ln>
            <a:noFill/>
          </a:ln>
        </p:spPr>
      </p:pic>
      <p:sp>
        <p:nvSpPr>
          <p:cNvPr id="817" name="Google Shape;817;p136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21</a:t>
            </a:r>
            <a:endParaRPr b="1"/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Google Shape;822;p137"/>
          <p:cNvSpPr txBox="1"/>
          <p:nvPr/>
        </p:nvSpPr>
        <p:spPr>
          <a:xfrm>
            <a:off x="287475" y="739650"/>
            <a:ext cx="8220300" cy="349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AquaClean Mera Classic komplett higiéniai berendezés fali wc-vel 146.203.11.1;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wc papír tartó fedlap nélkül, polírozott arany hatású 41771990;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Unifix nyomólap bronz 30PP01N1;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Romantika 170x75 cm szabadon álló akril kád 12592;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BOZZ S-pointer kádtöltő- és zuhanycsap, szálcsiszolt arany 38590N076;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Rainfinity polc 500, polírozott arany hatású 26844990;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 Aura 31″ LED Mirror A031C001;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Monterey 100 alsószekrény 2 fiókkal dió AR-168687;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Ceramic 550 SLIM O kerámia mosdó XJX01155001;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Talis E Egykaros mosdócsaptelep 240 lefolyógarnitúra nélkül, polírozott arany hatású 71717990;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törölközőtartó, kampós, polírozott arany hatású 41754990;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szappantartó, polírozott arany hatású 41746990;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AddStoris folyékonyszappan adagoló, polírozott arany hatású 41745990; 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ONYX 2 WHITE elektromos törölközőszárító radiátor AR-ONYX2MW 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Burkolatok: </a:t>
            </a:r>
            <a:r>
              <a:rPr lang="hu" sz="1200">
                <a:solidFill>
                  <a:schemeClr val="dk1"/>
                </a:solidFill>
              </a:rPr>
              <a:t>G-3268; G-3170; R.056; 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823" name="Google Shape;823;p137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24" name="Google Shape;824;p137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21</a:t>
            </a:r>
            <a:endParaRPr b="1"/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8" name="Shape 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" name="Google Shape;829;p138"/>
          <p:cNvSpPr txBox="1"/>
          <p:nvPr>
            <p:ph type="title"/>
          </p:nvPr>
        </p:nvSpPr>
        <p:spPr>
          <a:xfrm>
            <a:off x="6106925" y="110950"/>
            <a:ext cx="2856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22</a:t>
            </a:r>
            <a:endParaRPr b="1"/>
          </a:p>
        </p:txBody>
      </p:sp>
      <p:sp>
        <p:nvSpPr>
          <p:cNvPr id="830" name="Google Shape;830;p138"/>
          <p:cNvSpPr txBox="1"/>
          <p:nvPr>
            <p:ph idx="1" type="body"/>
          </p:nvPr>
        </p:nvSpPr>
        <p:spPr>
          <a:xfrm>
            <a:off x="311700" y="1344350"/>
            <a:ext cx="8520600" cy="335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pályaművem egy olyan fürdőszobai enteriőr, amely túlmutat a hagyományos funkción: egyfajta személyes wellness tér, ahol az esztétika és a nyugalom harmonikus egységet alkot. A célom egy művészi, eklektikus és különleges atmoszféra létrehozása volt, amely egyszerre pihentet és inspirál.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karakteres, szoborszerű formákat organikus ívek és markáns kontrasztok egészítik ki. A piros napozóágy, a grafikus mintájú szőnyeg és az absztrakt műalkotások egyértelműen kijelölik a tér identitását. A természetes fényben úszó, kertre néző ablak előtt kialakított relaxációs zóna a funkcionalitást új szintre emeli.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bőséges növényhasználat kulcsszerepet játszik a tér atmoszférájának alakításában: a leomló zöldek és a nagyméretű levéldíszek nemcsak természetközeliséget hoznak, de oldják a határozott formák feszességét, így valódi belső egyensúlyt teremtenek.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Benedek Szerelvény kínálatából válogatott prémium termékek garantálják a magas színvonalat és megvalósíthatóságot.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tér nemcsak egy fürdőszoba, hanem egy bensőséges szentély, ahol minden részlet a testi-lelki feltöltődést szolgálja.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31" name="Google Shape;831;p138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5" name="Shape 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6" name="Google Shape;836;p139" title="3608196-Benedekpályázat_Látvány1_LengyelKatali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4375" y="0"/>
            <a:ext cx="7715251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0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1" name="Google Shape;841;p140" title="8216823-Benedekpályázat_Látvány2_LengyelKatali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2875" y="0"/>
            <a:ext cx="7278244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5" name="Shape 8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6" name="Google Shape;846;p141" title="6471413-Benedekpályázat_Látvány3_LengyelKatali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4375" y="0"/>
            <a:ext cx="7715251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0" name="Shape 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" name="Google Shape;851;p142"/>
          <p:cNvSpPr txBox="1"/>
          <p:nvPr>
            <p:ph type="title"/>
          </p:nvPr>
        </p:nvSpPr>
        <p:spPr>
          <a:xfrm>
            <a:off x="6106925" y="110950"/>
            <a:ext cx="2856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22</a:t>
            </a:r>
            <a:endParaRPr b="1"/>
          </a:p>
        </p:txBody>
      </p:sp>
      <p:pic>
        <p:nvPicPr>
          <p:cNvPr id="852" name="Google Shape;852;p1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6625" y="110950"/>
            <a:ext cx="4686175" cy="49781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6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p143"/>
          <p:cNvSpPr txBox="1"/>
          <p:nvPr/>
        </p:nvSpPr>
        <p:spPr>
          <a:xfrm>
            <a:off x="287475" y="739650"/>
            <a:ext cx="8041500" cy="366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Bozz falsík alatti, kétlyukas, fali mosdócsap, matt fekete, Cikkszám: 90162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Logis egykaros bidécsaptelep, Cikkszám: 33951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Lazzarini Arezzo design</a:t>
            </a:r>
            <a:r>
              <a:rPr lang="hu" sz="1200">
                <a:solidFill>
                  <a:schemeClr val="dk1"/>
                </a:solidFill>
              </a:rPr>
              <a:t> radiátor, Cikkszám: 60579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iCon fali WC, Cikkszám: 70396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iCon fali bidé, Cikkszám: 141543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FREEDOM O TEC matt fekete szabadonálló akrilkád, Cikkszám: 136862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Samanta fejpárna, fekete, Cikkszám: 115396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</a:t>
            </a:r>
            <a:r>
              <a:rPr b="1" lang="hu" sz="1200">
                <a:solidFill>
                  <a:schemeClr val="dk1"/>
                </a:solidFill>
              </a:rPr>
              <a:t>Villeroy and Boch </a:t>
            </a:r>
            <a:r>
              <a:rPr lang="hu" sz="1200">
                <a:solidFill>
                  <a:schemeClr val="dk1"/>
                </a:solidFill>
              </a:rPr>
              <a:t>Artis mosdó kerek, Cikkszám: 70407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- Burkolat: Sant' Agostino Set Concrete Pearl 30x60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- Burkolat: Sant' Agostino Set Concrete Pearl 120x120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858" name="Google Shape;858;p143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59" name="Google Shape;859;p143"/>
          <p:cNvSpPr txBox="1"/>
          <p:nvPr>
            <p:ph type="title"/>
          </p:nvPr>
        </p:nvSpPr>
        <p:spPr>
          <a:xfrm>
            <a:off x="6106925" y="110950"/>
            <a:ext cx="2856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22</a:t>
            </a:r>
            <a:endParaRPr b="1"/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3" name="Shape 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4" name="Google Shape;864;p144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23</a:t>
            </a:r>
            <a:endParaRPr b="1"/>
          </a:p>
        </p:txBody>
      </p:sp>
      <p:sp>
        <p:nvSpPr>
          <p:cNvPr id="865" name="Google Shape;865;p144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tervezése során a természetesség, a vizuális nyugalom és a kortárs funkcionalitás egyensúlya került a középpontba. A fa hatású Marazzi Treverkway Betulla 15x90 padlóburkolat és a hozzá illeszkedő Cifre LINIER OAK MATE 60×120 falburkolat meleg alapot adnak a térnek. A világos, neutrális tónusokat a Cifre Progress Ivory 30x60 burkolat biztosítja, míg a fókusz pontként megjelenő szabadon álló kád mögötti fal szakaszt a geometrikus mintájú Cifre Progress Decor Medina Ivory 30x90 burkolat emeli ki.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zöld árnyalatú Ravak Freedom O TEC kád szoborszerű jelenléte karaktert ad a térnek. A lebegő fa hatású pult hangsúlyos elem, rajta a pultra ültetett, letisztult formavilágú Villeroy &amp; Boch mosdóval. A zuhanyzót diszkrét, funkcionális Radaway zuhanyfal határolja.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fonott lámpatestek, üveg gömbök, zöld növények és meleg LED-világítás együttesen otthonos, relaxáló atmoszférát teremtenek. Az enteriőr időtálló, harmonikus válasz a modern fürdőszoba kihívásaira.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66" name="Google Shape;866;p144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0" name="Shape 8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1" name="Google Shape;871;p145" title="6783413-Fürdő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2700" y="1"/>
            <a:ext cx="7711473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5" name="Shape 8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6" name="Google Shape;876;p146" title="8133115-Fürdő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1400" y="0"/>
            <a:ext cx="7700209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0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1" name="Google Shape;881;p147" title="5490808-Fürdő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6263" y="1"/>
            <a:ext cx="7711473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148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23</a:t>
            </a:r>
            <a:endParaRPr b="1"/>
          </a:p>
        </p:txBody>
      </p:sp>
      <p:pic>
        <p:nvPicPr>
          <p:cNvPr id="887" name="Google Shape;887;p1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41200" y="110950"/>
            <a:ext cx="4912357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1" name="Shape 8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Google Shape;892;p149"/>
          <p:cNvSpPr txBox="1"/>
          <p:nvPr/>
        </p:nvSpPr>
        <p:spPr>
          <a:xfrm>
            <a:off x="287475" y="739650"/>
            <a:ext cx="8041500" cy="41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Mosdó alsó szekrény SD Formy 1200 tölgy X000001034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Villeroy and Boch</a:t>
            </a:r>
            <a:r>
              <a:rPr lang="hu" sz="1200">
                <a:solidFill>
                  <a:schemeClr val="dk1"/>
                </a:solidFill>
              </a:rPr>
              <a:t> Artis mosdó - 58x38cm, ráültethető, túlfolyó nélkül - fehér alpin 41725801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Ameo egykaros mosdócsap 270 mm 412980575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FREEDOM O TEC 1700x770 mm grey green szabadonálló akrilkád, króm lefolyóval CD11200000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FM 080.00CR Padló csaptelep, króm X070059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Option Plus tükör világítással, 90x70cm, ezüstözött/szálcsiszolt alumínium 501.073.00.1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CHROME Pohártartó szimpla (üveg) CR 210 X07P188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Casetta C szappantartó 28678000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Horizont Black 1355x550 törölközőszárítós radiátor AR-HB13555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Modo New Black II Frame Walk-in fekete zuhanyfal 100 átlátszó 389104-54-56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CleanLine20 zuhanyfolyóka, L30-160cm, rozsdamentes acél, korrózióálló szálcsiszolt acél 154.453.KS.1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LOGO 3S termosztátos DSS zuhanycsaptelep 6809205-00</a:t>
            </a:r>
            <a:br>
              <a:rPr lang="hu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Burkolatok: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Cifre LINIER OAK MATE 60×120 XS RC PB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Cifre Progress Decor Medina Ivory 30x90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Cifre Progress Ivory 30x60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Marazzi Treverkway Betulla 15x90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893" name="Google Shape;893;p149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94" name="Google Shape;894;p149"/>
          <p:cNvSpPr txBox="1"/>
          <p:nvPr>
            <p:ph type="title"/>
          </p:nvPr>
        </p:nvSpPr>
        <p:spPr>
          <a:xfrm>
            <a:off x="6153550" y="110950"/>
            <a:ext cx="280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23</a:t>
            </a:r>
            <a:endParaRPr b="1"/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8" name="Shape 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" name="Google Shape;899;p150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24</a:t>
            </a:r>
            <a:endParaRPr b="1"/>
          </a:p>
        </p:txBody>
      </p:sp>
      <p:sp>
        <p:nvSpPr>
          <p:cNvPr id="900" name="Google Shape;900;p150"/>
          <p:cNvSpPr txBox="1"/>
          <p:nvPr>
            <p:ph idx="1" type="body"/>
          </p:nvPr>
        </p:nvSpPr>
        <p:spPr>
          <a:xfrm>
            <a:off x="311700" y="1344350"/>
            <a:ext cx="8520600" cy="35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benyújtott enteriőrterv célja egy olyan fürdőszoba kialakítása volt, amely egyesíti a kortárs eleganciát a klasszikus részletgazdagsággal, miközben maximális kényelmet és praktikusságot nyújt a mindennapokban. A teret a Dulux „Kasmír kendő” festék meleg tónusa, valamint a diagonál burkolással lerakott Marazzi Allmarble (Altissimo, Imperiale) járólap határozzák meg, melyek harmonikus vizuális ritmust és időtlen stílust kölcsönöznek.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egyik központi eleme a dupla Hansgröhe „Xuniva D” mosdó, Arezzo Calacatta márvány pulttal, Bányai „Spring 3” fürdőszoba bútorokkal és elegáns fali lámpákkal, amelyek funkcionális világítást és hangulatos atmoszférát biztosítanak. A klasszikus vonalvezetésű Kludi „1926” csaptelepek és a rozettával díszített mennyezeti lámpatestek finoman idézik a polgári enteriőrök világát.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helyiség másik fókuszpontja a zuhanyzó és a kád tere. A nyitott zuhanyzó tér beépített ülőkével Geberit „Cleanlline20” zuhanyfolyókával és Kludi zuhanyrendszerrel szolgálja a kényelmet, míg a szabadonálló M-Acryl „Prestige Optima” fürdőkád természetes fénnyel megvilágított térben kapott helyet.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belső helyiségben található falra szerelhető Ravak „Uni Chrome” WC és bidé, (Villeroy&amp;Boch szanitermodullal) valamint a kis Hansgröhe „Xuniva S” kézmosó letisztult, kompakt megoldást kínál, Bugnatese kiegészítő termékekkel megtartva az egységes stílusvilágot.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tervezés során kiemelt figyelmet kapott a funkció és esztétika közötti egyensúly megteremtése. A kialakítással vizuálisan harmonikus, de hosszú távon is fenntartható és élhető térélmény megtervezése volt a cél.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01" name="Google Shape;901;p150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5" name="Shape 9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6" name="Google Shape;906;p151" title="9933714-BenedekSzerelveny_palyazat_NyS_1_kep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5025" y="0"/>
            <a:ext cx="8220062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0" name="Shape 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" name="Google Shape;911;p152" title="1857595-BenedekSzerelveny_palyazat_NyS_2_kep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1475" y="0"/>
            <a:ext cx="8401041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5" name="Shape 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6" name="Google Shape;916;p153" title="6584638-BenedekSzerelveny_palyazat_NyS_3_kep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75890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0" name="Shape 9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" name="Google Shape;921;p1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6050" y="341951"/>
            <a:ext cx="6242025" cy="4753151"/>
          </a:xfrm>
          <a:prstGeom prst="rect">
            <a:avLst/>
          </a:prstGeom>
          <a:noFill/>
          <a:ln>
            <a:noFill/>
          </a:ln>
        </p:spPr>
      </p:pic>
      <p:sp>
        <p:nvSpPr>
          <p:cNvPr id="922" name="Google Shape;922;p154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24</a:t>
            </a:r>
            <a:endParaRPr b="1"/>
          </a:p>
        </p:txBody>
      </p:sp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6" name="Shape 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7" name="Google Shape;927;p155"/>
          <p:cNvSpPr txBox="1"/>
          <p:nvPr/>
        </p:nvSpPr>
        <p:spPr>
          <a:xfrm>
            <a:off x="318550" y="623100"/>
            <a:ext cx="8041500" cy="446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900">
                <a:solidFill>
                  <a:schemeClr val="dk1"/>
                </a:solidFill>
              </a:rPr>
              <a:t>Geberit: Cleanline20 zuhanyfolyóka 30-90 cm Cikkszám: 154.450.KS.1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Arezzo Design: Calacatta márvány mosdópult Cikkszám: AR-167475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Villeroy &amp; Boch: </a:t>
            </a:r>
            <a:r>
              <a:rPr lang="hu" sz="900">
                <a:solidFill>
                  <a:schemeClr val="dk1"/>
                </a:solidFill>
              </a:rPr>
              <a:t>ViConnect WC-szerelőelem Cikkszám: 92246100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Villeroy &amp; Boch: </a:t>
            </a:r>
            <a:r>
              <a:rPr lang="hu" sz="900">
                <a:solidFill>
                  <a:schemeClr val="dk1"/>
                </a:solidFill>
              </a:rPr>
              <a:t>ViConnect E200 nyomólap, fehér Cikkszám: 92249068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Ravak Előfalas bidé telepítő modul Cikkszám: X01704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Ravak </a:t>
            </a:r>
            <a:r>
              <a:rPr lang="hu" sz="900">
                <a:solidFill>
                  <a:schemeClr val="dk1"/>
                </a:solidFill>
              </a:rPr>
              <a:t>Uni Chrome bidé Cikkszám: X01517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Ravak </a:t>
            </a:r>
            <a:r>
              <a:rPr lang="hu" sz="900">
                <a:solidFill>
                  <a:schemeClr val="dk1"/>
                </a:solidFill>
              </a:rPr>
              <a:t>Uni Chrome Rim WC Cikkszám: X01516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Kludi</a:t>
            </a:r>
            <a:r>
              <a:rPr lang="hu" sz="900">
                <a:solidFill>
                  <a:schemeClr val="dk1"/>
                </a:solidFill>
              </a:rPr>
              <a:t>f ali kád csaptelep Cikkszám: 514410520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Kludi </a:t>
            </a:r>
            <a:r>
              <a:rPr lang="hu" sz="900">
                <a:solidFill>
                  <a:schemeClr val="dk1"/>
                </a:solidFill>
              </a:rPr>
              <a:t>zuhanyfej Cikkszám: 2751005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Kludi </a:t>
            </a:r>
            <a:r>
              <a:rPr lang="hu" sz="900">
                <a:solidFill>
                  <a:schemeClr val="dk1"/>
                </a:solidFill>
              </a:rPr>
              <a:t>zuhanykar Cikkszám: 2751405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Kludi </a:t>
            </a:r>
            <a:r>
              <a:rPr lang="hu" sz="900">
                <a:solidFill>
                  <a:schemeClr val="dk1"/>
                </a:solidFill>
              </a:rPr>
              <a:t>csap Cikkszám: 510100520 (2 db)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Kludi </a:t>
            </a:r>
            <a:r>
              <a:rPr lang="hu" sz="900">
                <a:solidFill>
                  <a:schemeClr val="dk1"/>
                </a:solidFill>
              </a:rPr>
              <a:t>zuhanycsaptelep süllyesztett termosztáttal Cikkszám: 517200520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M-acryl: Prestige Optima félszabadon álló akril kád fehér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Hansgrohe </a:t>
            </a:r>
            <a:r>
              <a:rPr lang="hu" sz="900">
                <a:solidFill>
                  <a:schemeClr val="dk1"/>
                </a:solidFill>
              </a:rPr>
              <a:t>Xuniva S mosdótál 30x30 cm Cikkszám: 60163450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Hansgrohe </a:t>
            </a:r>
            <a:r>
              <a:rPr lang="hu" sz="900">
                <a:solidFill>
                  <a:schemeClr val="dk1"/>
                </a:solidFill>
              </a:rPr>
              <a:t>Xuniva D mosdótál 60x45 cm Cikkszám: 61078450 (2 db)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Bányai®: Spring 3 fürdőszoba bútorok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Sapho </a:t>
            </a:r>
            <a:r>
              <a:rPr lang="hu" sz="900">
                <a:solidFill>
                  <a:schemeClr val="dk1"/>
                </a:solidFill>
              </a:rPr>
              <a:t>ISHAPE 120x60 cm tükör, lekerekített sarkokkal Cikkszám: AG612 (2 db)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Sapho </a:t>
            </a:r>
            <a:r>
              <a:rPr lang="hu" sz="900">
                <a:solidFill>
                  <a:schemeClr val="dk1"/>
                </a:solidFill>
              </a:rPr>
              <a:t>ISHAPE 100x50 cm tükör, lekerekített sarkokkal Cikkszám: AG510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radiátor: UNO 493x951mm fényes inox radiátor Cikkszám: NR816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Denver Magas mosdócsaptelep leeresztővel Cikkszám: 6419CR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Lem Bidet csaptelep leeresztővel Cikkszám: 1923CR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Fali wc-kefetartó matt üveg betéttel Cikkszám: 24825CR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Toilet papírtartó Cikkszám: 24823CR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törölközőtartó karika Cikkszám: 24812CR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törölközőtartó rúd 50 cm Cikkszám: 24811CR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törölközőtartó rúd 30 cm Cikkszám: 24810CR (2 db)</a:t>
            </a:r>
            <a:br>
              <a:rPr lang="hu" sz="900">
                <a:solidFill>
                  <a:schemeClr val="dk1"/>
                </a:solidFill>
              </a:rPr>
            </a:br>
            <a:r>
              <a:rPr lang="hu" sz="900">
                <a:solidFill>
                  <a:schemeClr val="dk1"/>
                </a:solidFill>
              </a:rPr>
              <a:t>Bugnatese </a:t>
            </a:r>
            <a:r>
              <a:rPr lang="hu" sz="900">
                <a:solidFill>
                  <a:schemeClr val="dk1"/>
                </a:solidFill>
              </a:rPr>
              <a:t>COMPLEMENTI DARREDO Fali fogas Cikkszám: 24815CR</a:t>
            </a:r>
            <a:endParaRPr sz="900">
              <a:solidFill>
                <a:schemeClr val="dk1"/>
              </a:solidFill>
            </a:endParaRPr>
          </a:p>
        </p:txBody>
      </p:sp>
      <p:sp>
        <p:nvSpPr>
          <p:cNvPr id="928" name="Google Shape;928;p155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29" name="Google Shape;929;p155"/>
          <p:cNvSpPr txBox="1"/>
          <p:nvPr>
            <p:ph type="title"/>
          </p:nvPr>
        </p:nvSpPr>
        <p:spPr>
          <a:xfrm>
            <a:off x="6161325" y="110950"/>
            <a:ext cx="280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24</a:t>
            </a:r>
            <a:endParaRPr b="1"/>
          </a:p>
        </p:txBody>
      </p:sp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3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Google Shape;934;p156"/>
          <p:cNvSpPr txBox="1"/>
          <p:nvPr>
            <p:ph type="title"/>
          </p:nvPr>
        </p:nvSpPr>
        <p:spPr>
          <a:xfrm>
            <a:off x="6114700" y="110950"/>
            <a:ext cx="2848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25</a:t>
            </a:r>
            <a:endParaRPr b="1"/>
          </a:p>
        </p:txBody>
      </p:sp>
      <p:sp>
        <p:nvSpPr>
          <p:cNvPr id="935" name="Google Shape;935;p156"/>
          <p:cNvSpPr txBox="1"/>
          <p:nvPr>
            <p:ph idx="1" type="body"/>
          </p:nvPr>
        </p:nvSpPr>
        <p:spPr>
          <a:xfrm>
            <a:off x="311700" y="1266600"/>
            <a:ext cx="8520600" cy="374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75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Néha venni kell a bátorságot és kilépni a komfortzónánkból. Ezt tette az a kedves házaspár is, akik családiházuk tetőterének beépítéséhez kértek segítséget. A kéréseiket, igényeiket szem előtt tartva született meg a fürdőszoba látványterve, ami színvilágban és némileg stílusban is eltér a mai trendtől.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Ravak finom ívű, O-Slim pultra ültethető kerámia mosdói alatt egyedi tervezésű mosdószekrény kapott helyet, amiben a háromtagú család – szülők és nagylányuk – mindennapi fürdőszoba használathoz szükséges dolgai gond nélkül elférnek.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Villeroy and Boch 80x180 cm-es Oberon kádjában akár két ember is relaxálhat egyszerre.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Arrezzo törölközőszárító radiátor, amely lehet központi, kombinált vagy elektromos működtetésű, gondoskodik arról, hogy még hűvösebb időben is kellemes hőmérséklet legyen a helyiségben és a törölközők mindig szárazak legyenek.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Radaway tágas Modo III walk-in zuhanyzójában wellnessélmény a mindennapi gyors felfrissülés.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Geberit Icon függesztett WC használata után is friss marad a fürdőszoba levegője a DuoFresh szagelszívó rendszenek köszönhetően. A wc melletti falban felnyitható tetejű rejtett tároló került kialakításra a tartalék wc-papírnak, a tisztálkodó ás tisztítószereknek.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Kludi Zenta higiéniai szettje segít abban, hogy egész nap élvezzük a frissesség ápolt érzését. Mindezt kiegészítik a matt fekete Hansgrohe csaptelepek és zuhanyrendszer, valamint a szintén matt fekete Sigma20 easy-to-clean bevonattal ellátott működtetőlap.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Atlas Concorde Boost Color Sun és Pure lapjai, a meleg fényű helyi és általános világítással együtt gondoskodnak a vidám, napsütötte hangulatról.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36" name="Google Shape;936;p15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0" name="Shape 9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1" name="Google Shape;941;p157" title="6454379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2700" y="0"/>
            <a:ext cx="7717135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5" name="Shape 9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6" name="Google Shape;946;p158" title="7057186-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5800" y="0"/>
            <a:ext cx="7717135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0" name="Shape 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1" name="Google Shape;951;p159" title="3403153-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3438" y="0"/>
            <a:ext cx="7717135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5" name="Shape 9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6" name="Google Shape;956;p160"/>
          <p:cNvSpPr txBox="1"/>
          <p:nvPr>
            <p:ph type="title"/>
          </p:nvPr>
        </p:nvSpPr>
        <p:spPr>
          <a:xfrm>
            <a:off x="6114700" y="110950"/>
            <a:ext cx="2848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25</a:t>
            </a:r>
            <a:endParaRPr b="1"/>
          </a:p>
        </p:txBody>
      </p:sp>
      <p:pic>
        <p:nvPicPr>
          <p:cNvPr id="957" name="Google Shape;957;p1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1725" y="110950"/>
            <a:ext cx="5581787" cy="4838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1" name="Shape 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" name="Google Shape;962;p161"/>
          <p:cNvSpPr txBox="1"/>
          <p:nvPr/>
        </p:nvSpPr>
        <p:spPr>
          <a:xfrm>
            <a:off x="295250" y="676125"/>
            <a:ext cx="8041500" cy="43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Fürdőkád: </a:t>
            </a:r>
            <a:r>
              <a:rPr b="1" lang="hu" sz="1200">
                <a:solidFill>
                  <a:schemeClr val="dk1"/>
                </a:solidFill>
              </a:rPr>
              <a:t>Villeroy and Boch</a:t>
            </a:r>
            <a:r>
              <a:rPr lang="hu" sz="1200">
                <a:solidFill>
                  <a:schemeClr val="dk1"/>
                </a:solidFill>
              </a:rPr>
              <a:t> UBQ180OBN9CL00VD01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Radiátor: </a:t>
            </a:r>
            <a:r>
              <a:rPr b="1" lang="hu" sz="1200">
                <a:solidFill>
                  <a:schemeClr val="dk1"/>
                </a:solidFill>
              </a:rPr>
              <a:t>Arrezzo </a:t>
            </a:r>
            <a:r>
              <a:rPr lang="hu" sz="1200">
                <a:solidFill>
                  <a:schemeClr val="dk1"/>
                </a:solidFill>
              </a:rPr>
              <a:t>AR-LR12050B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Walk-in zuhany: </a:t>
            </a: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389085-54-01; 389075-54-01; 389000-54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Mosdókagyló: </a:t>
            </a: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XJX01155001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WC-csésze + tető: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501.663.JT.1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Működtető lap: </a:t>
            </a:r>
            <a:r>
              <a:rPr b="1" lang="hu" sz="1200">
                <a:solidFill>
                  <a:schemeClr val="dk1"/>
                </a:solidFill>
              </a:rPr>
              <a:t>Gerberit </a:t>
            </a:r>
            <a:r>
              <a:rPr lang="hu" sz="1200">
                <a:solidFill>
                  <a:schemeClr val="dk1"/>
                </a:solidFill>
              </a:rPr>
              <a:t>115.882.14.1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Mosdócsaptelep: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71552670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Kádtöltő csaptelep zuhanyszettel: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71456670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Zuhanyrendszer: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27959670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Higiénia szett: </a:t>
            </a: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489983965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Falburkolat: Atlas Concorde - Boost Color Sun 50x120/ Pure 50x120, Raw Decor – Flabellum Amber fényes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Padlóburkolat: ABK - Sensi Flower 60x120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963" name="Google Shape;963;p161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64" name="Google Shape;964;p161"/>
          <p:cNvSpPr txBox="1"/>
          <p:nvPr>
            <p:ph type="title"/>
          </p:nvPr>
        </p:nvSpPr>
        <p:spPr>
          <a:xfrm>
            <a:off x="6114700" y="110950"/>
            <a:ext cx="2848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25</a:t>
            </a:r>
            <a:endParaRPr b="1"/>
          </a:p>
        </p:txBody>
      </p:sp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8" name="Shape 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Google Shape;969;p162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26</a:t>
            </a:r>
            <a:endParaRPr b="1"/>
          </a:p>
        </p:txBody>
      </p:sp>
      <p:sp>
        <p:nvSpPr>
          <p:cNvPr id="970" name="Google Shape;970;p162"/>
          <p:cNvSpPr txBox="1"/>
          <p:nvPr>
            <p:ph idx="1" type="body"/>
          </p:nvPr>
        </p:nvSpPr>
        <p:spPr>
          <a:xfrm>
            <a:off x="311700" y="1344350"/>
            <a:ext cx="8520600" cy="36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koncepciója a fenntarthatóság és az esztétikai letisztultság jegyében született. A nagy üvegfelületek vizuálisan összekötik a belső teret a természettel, miközben bőséges természetes fényt biztosítanak. A világos, homokszínű burkolatok és a fa erezetű felületek harmonikus, nyugalmat árasztó környezetet teremtenek. A zuhanyüveget fa lamellákkal árnyékoltam, így intimebb zónahatás jött létre, amit süllyesztett LED-fényekkel hangsúlyoztam.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Fontos volt számomra, hogy a technológia és az esztétikum harmóniában legyen.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 higiéniai és víztakarékossági szempontból is jövőbe mutató: célom volt, hogy minden beépített szaniter és technológia a fenntartható, kényelmes és higiénikus használatot szolgálja.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Ezért választottam a Geberit bidés WC-rendszert, a falba rejtett tartályhoz DuoFresh szagelszívó modult és az érintésmentes, üvegfelületű öblítőpanelt.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az összeállítás teljesen automatikussá és higiénikussá teszi a használatot.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Érintésmentes, intelligens csaptelepeket, és víztakarékos zuhanyrendszert választottam, amelyek nemcsak praktikusak, de a mindennapi használatot is tudatosabbá teszik.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teljes enteriőrt egy természetközeli, nyugodt környezetbe képzelem el – például egy erdő szélére –, ahol a ház energiatakarékos megoldásokkal (pl. napelemek) egészíti ki a tudatos, emberközpontú belső teret.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71" name="Google Shape;971;p162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5" name="Shape 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6" name="Google Shape;976;p163" title="2040700-JövőF.n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4025" y="0"/>
            <a:ext cx="8102989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0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1" name="Google Shape;981;p164" title="1274226-JövőF.n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6325" y="0"/>
            <a:ext cx="8168904" cy="51853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5" name="Shape 9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6" name="Google Shape;986;p165" title="4838211-JövőF.n4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1725" y="0"/>
            <a:ext cx="8102989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0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166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26</a:t>
            </a:r>
            <a:endParaRPr b="1"/>
          </a:p>
        </p:txBody>
      </p:sp>
      <p:pic>
        <p:nvPicPr>
          <p:cNvPr id="992" name="Google Shape;992;p1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8300" y="683650"/>
            <a:ext cx="6133225" cy="448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167"/>
          <p:cNvSpPr txBox="1"/>
          <p:nvPr/>
        </p:nvSpPr>
        <p:spPr>
          <a:xfrm>
            <a:off x="287475" y="739650"/>
            <a:ext cx="8041500" cy="392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fali Wc 146.223.11.1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Sigma80 öblítésvezérlő 116.090.SM.6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Sigma öblítőtartály 109.300.00.5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DuoFresh 115.050.21.2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M-Akryl</a:t>
            </a:r>
            <a:r>
              <a:rPr lang="hu" sz="1200">
                <a:solidFill>
                  <a:schemeClr val="dk1"/>
                </a:solidFill>
              </a:rPr>
              <a:t> szabadon álló akril kád, fehér előlappal PARADISE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Kádcsaptelep 73445000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Zuhanyszett 26853000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Zuhanylefolyóka X01392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Zuhanyfal 389405-01-01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Mosdókagyló 411080R1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Mosdócsap 3840005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Szappanadagoló X07P323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Törölközőtartó X07P324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Wc papírtartó X07P191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Wc kefetartó X07P330</a:t>
            </a:r>
            <a:br>
              <a:rPr lang="hu" sz="1200">
                <a:solidFill>
                  <a:schemeClr val="dk1"/>
                </a:solidFill>
              </a:rPr>
            </a:b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 Radiátor AR-TL45100GM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Járólap és csempe: Urban jungle optima, Greige 60x120 matt 2960-TC70-</a:t>
            </a:r>
            <a:r>
              <a:rPr lang="hu" sz="1200">
                <a:solidFill>
                  <a:schemeClr val="dk1"/>
                </a:solidFill>
              </a:rPr>
              <a:t>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998" name="Google Shape;998;p167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99" name="Google Shape;999;p167"/>
          <p:cNvSpPr txBox="1"/>
          <p:nvPr>
            <p:ph type="title"/>
          </p:nvPr>
        </p:nvSpPr>
        <p:spPr>
          <a:xfrm>
            <a:off x="6068075" y="110950"/>
            <a:ext cx="289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26</a:t>
            </a:r>
            <a:endParaRPr b="1"/>
          </a:p>
        </p:txBody>
      </p:sp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3" name="Shape 10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p168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sp>
        <p:nvSpPr>
          <p:cNvPr id="1005" name="Google Shape;1005;p168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fürdőszoba otthonunk egyik legfontosabb helyisége, hiszen több funkciót is ki kell szolgálnia. A reggeli rohanós készülődésben fontos, hogy megfelelő világításban tudjunk felkészülni a napra, elegendő tárolóhely legyen karnyújtásnyira a szépségápolási szereknek és eszközöknek.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Ugyanakkor a nap végén az ellazulás helyszíne is a fürdőnk, ami ugyanolyan fontos, mint a nap indítása. Ha nincs megfelelő hely arra, hogy lazítsunk, a feszültség csak halmozódni fog bennünk. A megfelelő méretű kád és zuhanyzó mellett a különböző hangulatfények, a használt színek és anyagok is nagyban hozzájárulnak, hogy kényelmes és nyugtató helyiséget tudjunk létrehozni.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kellemes földszíneket feketével párosítottam, hogy kiemeljek vagy épp elrejtsek részleteket. Ezzel a kontraszttal visszafogott, elegáns, ugyanakkor izgalmas teret lehet létrehozni.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06" name="Google Shape;1006;p168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0" name="Shape 1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p169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pic>
        <p:nvPicPr>
          <p:cNvPr id="1012" name="Google Shape;1012;p169" title="4164909-JaraiSzegletOrsolya_palyazat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0" cy="5143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6" name="Shape 10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7" name="Google Shape;1017;p170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pic>
        <p:nvPicPr>
          <p:cNvPr id="1018" name="Google Shape;1018;p170" title="3471567-JaraiSzegletOrsolya_palyazat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2" name="Shape 1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Google Shape;1023;p171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pic>
        <p:nvPicPr>
          <p:cNvPr id="1024" name="Google Shape;1024;p171" title="8079098-JaraiSzegletOrsolya_palyazat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8" name="Shape 1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172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pic>
        <p:nvPicPr>
          <p:cNvPr id="1030" name="Google Shape;1030;p17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70200" y="152400"/>
            <a:ext cx="483870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4" name="Shape 10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Google Shape;1035;p173"/>
          <p:cNvSpPr txBox="1"/>
          <p:nvPr/>
        </p:nvSpPr>
        <p:spPr>
          <a:xfrm>
            <a:off x="435100" y="899825"/>
            <a:ext cx="3846000" cy="376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kád: </a:t>
            </a: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 Rose 168x82 fehér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kádtöltő: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73440140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törölköző tartó állvány: </a:t>
            </a:r>
            <a:r>
              <a:rPr b="1" lang="hu" sz="1200">
                <a:solidFill>
                  <a:schemeClr val="dk1"/>
                </a:solidFill>
              </a:rPr>
              <a:t>Sapho </a:t>
            </a:r>
            <a:r>
              <a:rPr lang="hu" sz="1200">
                <a:solidFill>
                  <a:schemeClr val="dk1"/>
                </a:solidFill>
              </a:rPr>
              <a:t>SP-SKA301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wc: </a:t>
            </a:r>
            <a:r>
              <a:rPr b="1" lang="hu" sz="1200">
                <a:solidFill>
                  <a:schemeClr val="dk1"/>
                </a:solidFill>
              </a:rPr>
              <a:t>Villeroy&amp;Boch</a:t>
            </a:r>
            <a:r>
              <a:rPr lang="hu" sz="1200">
                <a:solidFill>
                  <a:schemeClr val="dk1"/>
                </a:solidFill>
              </a:rPr>
              <a:t> 4674T0R7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ülőke: </a:t>
            </a:r>
            <a:r>
              <a:rPr b="1" lang="hu" sz="1200">
                <a:solidFill>
                  <a:schemeClr val="dk1"/>
                </a:solidFill>
              </a:rPr>
              <a:t>Villeroy&amp;Boch</a:t>
            </a:r>
            <a:r>
              <a:rPr lang="hu" sz="1200">
                <a:solidFill>
                  <a:schemeClr val="dk1"/>
                </a:solidFill>
              </a:rPr>
              <a:t> 8M67S1R7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nyomólap: </a:t>
            </a: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115.622.14.1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feletti szekrény (2db): </a:t>
            </a: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AR-169673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papír tartó: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27928670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wc kefe: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27927670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zuhanytálca: </a:t>
            </a: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08DW1553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zuhanyfal: </a:t>
            </a: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GW9WA0300Z1C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 termosztát: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33715140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fejzuhany: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26221140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zuhanykar: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27413140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kézizuhany: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24125140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zuhanyrúd tömlővel: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28632140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tömlőcsatlakozás: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26453140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036" name="Google Shape;1036;p173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37" name="Google Shape;1037;p173"/>
          <p:cNvSpPr txBox="1"/>
          <p:nvPr>
            <p:ph type="title"/>
          </p:nvPr>
        </p:nvSpPr>
        <p:spPr>
          <a:xfrm>
            <a:off x="6099175" y="110950"/>
            <a:ext cx="28644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27</a:t>
            </a:r>
            <a:endParaRPr b="1"/>
          </a:p>
        </p:txBody>
      </p:sp>
      <p:sp>
        <p:nvSpPr>
          <p:cNvPr id="1038" name="Google Shape;1038;p173"/>
          <p:cNvSpPr txBox="1"/>
          <p:nvPr/>
        </p:nvSpPr>
        <p:spPr>
          <a:xfrm>
            <a:off x="4759775" y="899825"/>
            <a:ext cx="3846000" cy="23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törölközőszárító: </a:t>
            </a: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AR-TL45100BG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mosdó: </a:t>
            </a:r>
            <a:r>
              <a:rPr b="1" lang="hu" sz="1200">
                <a:solidFill>
                  <a:schemeClr val="dk1"/>
                </a:solidFill>
              </a:rPr>
              <a:t>Villeroy&amp;Boch</a:t>
            </a:r>
            <a:r>
              <a:rPr lang="hu" sz="1200">
                <a:solidFill>
                  <a:schemeClr val="dk1"/>
                </a:solidFill>
              </a:rPr>
              <a:t> 4A7351R7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 csaptelep: </a:t>
            </a: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73351140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mosdó alatti szekrény: </a:t>
            </a: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AR-169471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tükör: </a:t>
            </a: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AR-3052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Marazzi Mystone Berici – MG2A 120x120cm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Marazzi Grande Marble Look – MNG2 160x320cm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Marazzi Grande Marble Look – M37Q 160x320cm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2" name="Shape 1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3" name="Google Shape;1043;p174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  <p:sp>
        <p:nvSpPr>
          <p:cNvPr id="1044" name="Google Shape;1044;p174"/>
          <p:cNvSpPr txBox="1"/>
          <p:nvPr>
            <p:ph idx="1" type="body"/>
          </p:nvPr>
        </p:nvSpPr>
        <p:spPr>
          <a:xfrm>
            <a:off x="311700" y="1344350"/>
            <a:ext cx="8520600" cy="340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Maszkulin és feminin jegyek, lágy ívek és karakteres vonalak találkoznak ebben az időtálló fürdőszobában. A bézs, fehér és meleg barna színpaletta nyugalmat áraszt. A fehér üdeséget kölcsönöz a térnek, a szövethatású burkolatok komfort hatást emelnek, a barna árnyalatok pedig melegséget sugallnak. A kockás falburkolat játékosságot csempész a térbe – kissé szokatlan, mégis elegáns választás azok számára, akik keresik az egyediséget.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Gondosan válogatott, minőségi anyagok kerültek a fürdőszobába: a Sant’Agostino Tailorart kollekció fal- és padlóburkolata a textilek finomságát idézi kerámia formában. Az Arezzo Design Monterey bútorai letisztult vonalvezetéssel és praktikus belső kialakítással a rendszerezés mellett vizuális könnyedséget is biztosít. Egy technológiai különlegesség az Arezzo LED-es ovális okostükör, amely páramentesítő funkcióval és szabályozható fénnyel teszi komfortosabbá a mindennapokat. Végül pedig teljessé tették a fürdőt a Hansgrohe ergonomikus csaptelepei, az AddStoris letisztult, mégis karakteres kiegészítők, valamint a Villeroy &amp; Boch kiváló minőségű textíliái – köztük törölközők, kádkilépő és puha köntösök, amelyek a használat során az otthonosság érzetét erősítik.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Ez a fürdőszoba nem hivalkodó, mégis karakteres: minden részlet a harmóniát szolgálja.</a:t>
            </a:r>
            <a:endParaRPr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45" name="Google Shape;1045;p174"/>
          <p:cNvSpPr txBox="1"/>
          <p:nvPr/>
        </p:nvSpPr>
        <p:spPr>
          <a:xfrm>
            <a:off x="380700" y="769175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9" name="Shape 1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Google Shape;1050;p175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  <p:pic>
        <p:nvPicPr>
          <p:cNvPr id="1051" name="Google Shape;1051;p175" title="6821349-Látványterv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5" name="Shape 1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Google Shape;1056;p176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  <p:pic>
        <p:nvPicPr>
          <p:cNvPr id="1057" name="Google Shape;1057;p176" title="4082881-Látványterv-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1" name="Shape 10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" name="Google Shape;1062;p177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  <p:pic>
        <p:nvPicPr>
          <p:cNvPr id="1063" name="Google Shape;1063;p177" title="5350364-Látványterv-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7" name="Shape 10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Google Shape;1068;p178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  <p:pic>
        <p:nvPicPr>
          <p:cNvPr id="1069" name="Google Shape;1069;p1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09075" y="152400"/>
            <a:ext cx="4830794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3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4" name="Google Shape;1074;p179"/>
          <p:cNvSpPr txBox="1"/>
          <p:nvPr/>
        </p:nvSpPr>
        <p:spPr>
          <a:xfrm>
            <a:off x="287475" y="739650"/>
            <a:ext cx="8041500" cy="424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AR-167077 (MONTEREY 60 cm-es alsószekrény),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AR-167089 (MONTEREY 60 cm-es alsószekrény),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AR-167309 (MONTEREY 40 cm-es oldalszekrény szennyeskosárral),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AR-166896 (AREZZO design 160x46 cm mosdópult),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AR-615 (MARYLAND öntöttmárvány mosdó),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AR-3056 (LED ovális okos tükör)</a:t>
            </a:r>
            <a:br>
              <a:rPr lang="hu" sz="1100">
                <a:solidFill>
                  <a:schemeClr val="dk1"/>
                </a:solidFill>
              </a:rPr>
            </a:b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AR-167409 (Univerzális állószekrény 40 cm-es), </a:t>
            </a:r>
            <a:r>
              <a:rPr b="1" lang="hu" sz="1100">
                <a:solidFill>
                  <a:schemeClr val="dk1"/>
                </a:solidFill>
              </a:rPr>
              <a:t>AREZZO DESIGN</a:t>
            </a:r>
            <a:r>
              <a:rPr lang="hu" sz="1100">
                <a:solidFill>
                  <a:schemeClr val="dk1"/>
                </a:solidFill>
              </a:rPr>
              <a:t> - AR-TL45100BG (TUBELINE elektromos törölközőszárító radiátor)</a:t>
            </a:r>
            <a:br>
              <a:rPr lang="hu" sz="1100">
                <a:solidFill>
                  <a:schemeClr val="dk1"/>
                </a:solidFill>
              </a:rPr>
            </a:br>
            <a:r>
              <a:rPr b="1" lang="hu" sz="1100">
                <a:solidFill>
                  <a:schemeClr val="dk1"/>
                </a:solidFill>
              </a:rPr>
              <a:t>GEBERIT </a:t>
            </a:r>
            <a:r>
              <a:rPr lang="hu" sz="1100">
                <a:solidFill>
                  <a:schemeClr val="dk1"/>
                </a:solidFill>
              </a:rPr>
              <a:t>- 115.770.11.5 (Sigma01 működtetőlap) </a:t>
            </a:r>
            <a:r>
              <a:rPr b="1" lang="hu" sz="1100">
                <a:solidFill>
                  <a:schemeClr val="dk1"/>
                </a:solidFill>
              </a:rPr>
              <a:t>GEBERIT </a:t>
            </a:r>
            <a:r>
              <a:rPr lang="hu" sz="1100">
                <a:solidFill>
                  <a:schemeClr val="dk1"/>
                </a:solidFill>
              </a:rPr>
              <a:t>- 111.060.00.1 (Duofix fali WC szerelőelem)</a:t>
            </a:r>
            <a:br>
              <a:rPr lang="hu" sz="1100">
                <a:solidFill>
                  <a:schemeClr val="dk1"/>
                </a:solidFill>
              </a:rPr>
            </a:br>
            <a:r>
              <a:rPr b="1" lang="hu" sz="1100">
                <a:solidFill>
                  <a:schemeClr val="dk1"/>
                </a:solidFill>
              </a:rPr>
              <a:t>GEBERIT </a:t>
            </a:r>
            <a:r>
              <a:rPr lang="hu" sz="1100">
                <a:solidFill>
                  <a:schemeClr val="dk1"/>
                </a:solidFill>
              </a:rPr>
              <a:t>- 111.510.00.1 (Duofix bidé szerelőelem),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32532140 (Metropol Egykaros kádcsaptelep),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32526140 (Metropol Egykaros mosdócsaptelep),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41745140 (AddStoris Folyékonyszappan- adagoló),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41749140 (AddStoris Q Fogkefe tartó pohár),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41770140 (AddStoris Q Törölköző tartó),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24241140 (Pulsify S Showerpipe 260),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41741140 (AddStoris Q Sarokpolc),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41752140 (AddStoris Q WC feke tartó),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41772140 (AddStoris Q WC papír tartó),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32520140 (Metropol Egykaros bidécsaptelep),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41742140 (AddStoris Q Törölköző horog), </a:t>
            </a:r>
            <a:r>
              <a:rPr b="1" lang="hu" sz="1100">
                <a:solidFill>
                  <a:schemeClr val="dk1"/>
                </a:solidFill>
              </a:rPr>
              <a:t>HANSGROHE </a:t>
            </a:r>
            <a:r>
              <a:rPr lang="hu" sz="1100">
                <a:solidFill>
                  <a:schemeClr val="dk1"/>
                </a:solidFill>
              </a:rPr>
              <a:t>– 41751140 (AddStoris Q Törölközőtartó rács), </a:t>
            </a:r>
            <a:r>
              <a:rPr b="1" lang="hu" sz="1100">
                <a:solidFill>
                  <a:schemeClr val="dk1"/>
                </a:solidFill>
              </a:rPr>
              <a:t>KLUDI </a:t>
            </a:r>
            <a:r>
              <a:rPr lang="hu" sz="1100">
                <a:solidFill>
                  <a:schemeClr val="dk1"/>
                </a:solidFill>
              </a:rPr>
              <a:t>- 52BF0143 (KLUDI-ELIN akril fürdőkád), </a:t>
            </a:r>
            <a:r>
              <a:rPr b="1" lang="hu" sz="1100">
                <a:solidFill>
                  <a:schemeClr val="dk1"/>
                </a:solidFill>
              </a:rPr>
              <a:t>KLUDI </a:t>
            </a:r>
            <a:r>
              <a:rPr lang="hu" sz="1100">
                <a:solidFill>
                  <a:schemeClr val="dk1"/>
                </a:solidFill>
              </a:rPr>
              <a:t>- 09DW0753 (KLUDI-TERRA zuhanytálca), </a:t>
            </a:r>
            <a:r>
              <a:rPr b="1" lang="hu" sz="1100">
                <a:solidFill>
                  <a:schemeClr val="dk1"/>
                </a:solidFill>
              </a:rPr>
              <a:t>RADAWAY </a:t>
            </a:r>
            <a:r>
              <a:rPr lang="hu" sz="1100">
                <a:solidFill>
                  <a:schemeClr val="dk1"/>
                </a:solidFill>
              </a:rPr>
              <a:t>- 10026090-99-01L (Nes Brushed Gold DWJ I zuhanyajtó), </a:t>
            </a:r>
            <a:r>
              <a:rPr b="1" lang="hu" sz="1100">
                <a:solidFill>
                  <a:schemeClr val="dk1"/>
                </a:solidFill>
              </a:rPr>
              <a:t>RAVAK </a:t>
            </a:r>
            <a:r>
              <a:rPr lang="hu" sz="1100">
                <a:solidFill>
                  <a:schemeClr val="dk1"/>
                </a:solidFill>
              </a:rPr>
              <a:t>- X01516 (Uni Chrome Rim függesztett WC), </a:t>
            </a:r>
            <a:r>
              <a:rPr b="1" lang="hu" sz="1100">
                <a:solidFill>
                  <a:schemeClr val="dk1"/>
                </a:solidFill>
              </a:rPr>
              <a:t>RAVAK </a:t>
            </a:r>
            <a:r>
              <a:rPr lang="hu" sz="1100">
                <a:solidFill>
                  <a:schemeClr val="dk1"/>
                </a:solidFill>
              </a:rPr>
              <a:t>- X01549 (Uni Chrome WC ülőke), </a:t>
            </a:r>
            <a:r>
              <a:rPr b="1" lang="hu" sz="1100">
                <a:solidFill>
                  <a:schemeClr val="dk1"/>
                </a:solidFill>
              </a:rPr>
              <a:t>RAVAK </a:t>
            </a:r>
            <a:r>
              <a:rPr lang="hu" sz="1100">
                <a:solidFill>
                  <a:schemeClr val="dk1"/>
                </a:solidFill>
              </a:rPr>
              <a:t>- X01517 (Uni Chrome felra szerelhető bidé), </a:t>
            </a: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</a:t>
            </a:r>
            <a:r>
              <a:rPr lang="hu" sz="1100">
                <a:solidFill>
                  <a:schemeClr val="dk1"/>
                </a:solidFill>
              </a:rPr>
              <a:t>BM-600-50800 V&amp;B Carré Brilliant White kádkilépő 50x80cm, </a:t>
            </a: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- HT-600-50100 (V&amp;B One Brilliant White törölköző 50x100cm), </a:t>
            </a: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- 10-1681-7891 (V&amp;B Manufacture Collier Blanc Carre Mystery illatgyertya), </a:t>
            </a: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- 10-1681-5515 (V&amp;B Manufacture Collier Blanc Carré váza), </a:t>
            </a: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- 67-2520-3638, </a:t>
            </a:r>
            <a:r>
              <a:rPr lang="hu" sz="1100">
                <a:solidFill>
                  <a:schemeClr val="dk1"/>
                </a:solidFill>
              </a:rPr>
              <a:t>67-2522-5860</a:t>
            </a:r>
            <a:r>
              <a:rPr lang="hu" sz="1100">
                <a:solidFill>
                  <a:schemeClr val="dk1"/>
                </a:solidFill>
              </a:rPr>
              <a:t> (V&amp;B Brilliant White női/férfi köntös)</a:t>
            </a:r>
            <a:br>
              <a:rPr lang="hu" sz="1100">
                <a:solidFill>
                  <a:schemeClr val="dk1"/>
                </a:solidFill>
              </a:rPr>
            </a:br>
            <a:r>
              <a:rPr b="1" lang="hu" sz="1100">
                <a:solidFill>
                  <a:schemeClr val="dk1"/>
                </a:solidFill>
              </a:rPr>
              <a:t>VILLEROY &amp; BOCH</a:t>
            </a:r>
            <a:r>
              <a:rPr lang="hu" sz="1100">
                <a:solidFill>
                  <a:schemeClr val="dk1"/>
                </a:solidFill>
              </a:rPr>
              <a:t> - DT-600-80150 (V&amp;B One Brilliant White törölköző)</a:t>
            </a:r>
            <a:endParaRPr sz="1100">
              <a:solidFill>
                <a:schemeClr val="dk1"/>
              </a:solidFill>
            </a:endParaRPr>
          </a:p>
        </p:txBody>
      </p:sp>
      <p:sp>
        <p:nvSpPr>
          <p:cNvPr id="1075" name="Google Shape;1075;p179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76" name="Google Shape;1076;p179"/>
          <p:cNvSpPr txBox="1"/>
          <p:nvPr>
            <p:ph type="title"/>
          </p:nvPr>
        </p:nvSpPr>
        <p:spPr>
          <a:xfrm>
            <a:off x="6130250" y="110950"/>
            <a:ext cx="2833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28</a:t>
            </a:r>
            <a:endParaRPr b="1"/>
          </a:p>
        </p:txBody>
      </p:sp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0" name="Shape 10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1" name="Google Shape;1081;p180"/>
          <p:cNvSpPr txBox="1"/>
          <p:nvPr>
            <p:ph type="title"/>
          </p:nvPr>
        </p:nvSpPr>
        <p:spPr>
          <a:xfrm>
            <a:off x="5943775" y="110950"/>
            <a:ext cx="301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29</a:t>
            </a:r>
            <a:endParaRPr b="1"/>
          </a:p>
        </p:txBody>
      </p:sp>
      <p:sp>
        <p:nvSpPr>
          <p:cNvPr id="1082" name="Google Shape;1082;p180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Az általam tervezett fürdőszoba a luxus és a funkcionalitás tökéletes egyensúlyát képviseli, ahol minden elem a pihenést és a különleges élményt szolgálja. A falakat kőhatású, 3D dekor burkolat díszíti, amely modern és természetközeli megjelenést kölcsönöz a térnek. A mennyezeten integrált dekorvilágítás mellett csillagfény-effektus fokozza az esték hangulatát, így valódi spa-élményt nyújt a használónak.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térkihasználás maximalizálása érdekében süllyesztett, push-open rendszerű bútorok kerültek beépítésre, amelyeket a letisztult vonalvezetésű RAVAK Yard mosdók tesznek karakteressebbé. Az M-Acryl Romantika fürdőkádja az elegancia és kényelem találkozása, míg a Hansgrohe mennyezeti esőztetővel felszerelt zuhanyzó igazi wellness-funkciót biztosít. A fürdőszobából közvetlen kijárat nyílik a teraszra, ahol a Villeroy &amp; Boch jakuzzi várja a kikapcsolódni vágyókat.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két különálló mosdó frosted üveges ablakkal lettek elválasztva, így intimitást adnak, mégis vizuálisan megőrzik a tér egységét, miközben optikailag nyitva hagyja a teret.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83" name="Google Shape;1083;p180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7" name="Shape 1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Google Shape;1088;p181"/>
          <p:cNvSpPr txBox="1"/>
          <p:nvPr>
            <p:ph type="title"/>
          </p:nvPr>
        </p:nvSpPr>
        <p:spPr>
          <a:xfrm>
            <a:off x="5943775" y="110950"/>
            <a:ext cx="301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29</a:t>
            </a:r>
            <a:endParaRPr b="1"/>
          </a:p>
        </p:txBody>
      </p:sp>
      <p:pic>
        <p:nvPicPr>
          <p:cNvPr id="1089" name="Google Shape;1089;p181" title="1193163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3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4" name="Google Shape;1094;p182" title="5991155-5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8" name="Shape 10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9" name="Google Shape;1099;p183"/>
          <p:cNvSpPr txBox="1"/>
          <p:nvPr>
            <p:ph type="title"/>
          </p:nvPr>
        </p:nvSpPr>
        <p:spPr>
          <a:xfrm>
            <a:off x="5943775" y="110950"/>
            <a:ext cx="301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29</a:t>
            </a:r>
            <a:endParaRPr b="1"/>
          </a:p>
        </p:txBody>
      </p:sp>
      <p:pic>
        <p:nvPicPr>
          <p:cNvPr id="1100" name="Google Shape;1100;p183" title="9118850-6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4"/>
            <a:ext cx="9144003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4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" name="Google Shape;1105;p184"/>
          <p:cNvSpPr txBox="1"/>
          <p:nvPr>
            <p:ph type="title"/>
          </p:nvPr>
        </p:nvSpPr>
        <p:spPr>
          <a:xfrm>
            <a:off x="5943775" y="110950"/>
            <a:ext cx="301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29</a:t>
            </a:r>
            <a:endParaRPr b="1"/>
          </a:p>
        </p:txBody>
      </p:sp>
      <p:pic>
        <p:nvPicPr>
          <p:cNvPr id="1106" name="Google Shape;1106;p18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58299" y="753675"/>
            <a:ext cx="6406351" cy="388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0" name="Shape 1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" name="Google Shape;1111;p185"/>
          <p:cNvSpPr txBox="1"/>
          <p:nvPr/>
        </p:nvSpPr>
        <p:spPr>
          <a:xfrm>
            <a:off x="287475" y="739650"/>
            <a:ext cx="8041500" cy="372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</a:t>
            </a:r>
            <a:r>
              <a:rPr lang="hu" sz="1200">
                <a:solidFill>
                  <a:schemeClr val="dk1"/>
                </a:solidFill>
              </a:rPr>
              <a:t>: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x070300, x07P799, X070298, X01784, xjx01228000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: 5896239, 5397105, 5897439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: 26252340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Arezzo design</a:t>
            </a:r>
            <a:r>
              <a:rPr lang="hu" sz="1200">
                <a:solidFill>
                  <a:schemeClr val="dk1"/>
                </a:solidFill>
              </a:rPr>
              <a:t>: AR-703MW,AR-701MW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Geberit</a:t>
            </a:r>
            <a:r>
              <a:rPr lang="hu" sz="1200">
                <a:solidFill>
                  <a:schemeClr val="dk1"/>
                </a:solidFill>
              </a:rPr>
              <a:t>:</a:t>
            </a:r>
            <a:br>
              <a:rPr lang="hu" sz="1200">
                <a:solidFill>
                  <a:schemeClr val="dk1"/>
                </a:solidFill>
              </a:rPr>
            </a:br>
            <a:r>
              <a:rPr lang="hu" sz="1200">
                <a:solidFill>
                  <a:schemeClr val="dk1"/>
                </a:solidFill>
              </a:rPr>
              <a:t>115.622.14.1, 111.796.00.1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Villeroy &amp; Boch</a:t>
            </a:r>
            <a:r>
              <a:rPr lang="hu" sz="1200">
                <a:solidFill>
                  <a:schemeClr val="dk1"/>
                </a:solidFill>
              </a:rPr>
              <a:t> Comfort Line R5L VBH-255635680200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M-acryl</a:t>
            </a:r>
            <a:r>
              <a:rPr lang="hu" sz="1200">
                <a:solidFill>
                  <a:schemeClr val="dk1"/>
                </a:solidFill>
              </a:rPr>
              <a:t>:12592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Radaway</a:t>
            </a:r>
            <a:r>
              <a:rPr lang="hu" sz="1200">
                <a:solidFill>
                  <a:schemeClr val="dk1"/>
                </a:solidFill>
              </a:rPr>
              <a:t>: 10319084-54-01R 10319084-54-01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hu" sz="1200">
                <a:solidFill>
                  <a:schemeClr val="dk1"/>
                </a:solidFill>
              </a:rPr>
              <a:t>Sapho</a:t>
            </a:r>
            <a:r>
              <a:rPr lang="hu" sz="1200">
                <a:solidFill>
                  <a:schemeClr val="dk1"/>
                </a:solidFill>
              </a:rPr>
              <a:t>: IZ122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112" name="Google Shape;1112;p185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13" name="Google Shape;1113;p185"/>
          <p:cNvSpPr txBox="1"/>
          <p:nvPr>
            <p:ph type="title"/>
          </p:nvPr>
        </p:nvSpPr>
        <p:spPr>
          <a:xfrm>
            <a:off x="5943775" y="110950"/>
            <a:ext cx="3019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29</a:t>
            </a:r>
            <a:endParaRPr b="1"/>
          </a:p>
        </p:txBody>
      </p:sp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7" name="Shape 1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8" name="Google Shape;1118;p186"/>
          <p:cNvSpPr txBox="1"/>
          <p:nvPr>
            <p:ph type="title"/>
          </p:nvPr>
        </p:nvSpPr>
        <p:spPr>
          <a:xfrm>
            <a:off x="6122475" y="110950"/>
            <a:ext cx="2841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30</a:t>
            </a:r>
            <a:endParaRPr b="1"/>
          </a:p>
        </p:txBody>
      </p:sp>
      <p:sp>
        <p:nvSpPr>
          <p:cNvPr id="1119" name="Google Shape;1119;p186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Fény és forma – karakteres fürdőszoba kortárs stílusban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Ebben a fürdőszobatervben a letisztult geometriák és a fényhasználat kapnak főszerepet. A tér alaphangulatát semleges tónusú, természetes hatású burkolatok adják, melyek nyugodt, időtálló hátteret biztosítanak a modern funkcióknak. Külön hangsúlyt kap a tükör előtti LED-es megvilágítás, amely nemcsak praktikus, de atmoszférát is teremt – kiemeli a mosdó zóna eleganciáját.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54726"/>
              <a:buFont typeface="Arial"/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térszervezés egyik kulcseleme az üvegtégla, amelyet vizuális elválasztóként használtam. Ez az anyag klasszikus, mégis kortárs eszköz: diszkréten határol, miközben átengedi a fényt és finoman megmozgatja a teret.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201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fürdő funkcionálisan is jól átgondolt: a tárolás rejtett, a kialakítás kényelmes, és minden elem harmóniában van a tér egészével. A látványtervhez kizárólag a Benedek Szerelvény által forgalmazott gyártók termékeit használtam fel, biztosítva a megvalósíthatóságot és a prémium minőséget.</a:t>
            </a:r>
            <a:endParaRPr sz="201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20" name="Google Shape;1120;p186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4" name="Shape 1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5" name="Google Shape;1125;p187" title="2699345-CI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43000" y="-1"/>
            <a:ext cx="685801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9" name="Shape 1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0" name="Google Shape;1130;p188" title="9171719-CI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68200" y="0"/>
            <a:ext cx="68579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4" name="Shape 1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5" name="Google Shape;1135;p189" title="9036205-CI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5975" y="0"/>
            <a:ext cx="68579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9" name="Shape 1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0" name="Google Shape;1140;p190" title="4261184-2Dalaprajz.jpg"/>
          <p:cNvPicPr preferRelativeResize="0"/>
          <p:nvPr/>
        </p:nvPicPr>
        <p:blipFill rotWithShape="1">
          <a:blip r:embed="rId3">
            <a:alphaModFix/>
          </a:blip>
          <a:srcRect b="0" l="0" r="33337" t="0"/>
          <a:stretch/>
        </p:blipFill>
        <p:spPr>
          <a:xfrm>
            <a:off x="1356700" y="1030350"/>
            <a:ext cx="5892375" cy="3666150"/>
          </a:xfrm>
          <a:prstGeom prst="rect">
            <a:avLst/>
          </a:prstGeom>
          <a:noFill/>
          <a:ln>
            <a:noFill/>
          </a:ln>
        </p:spPr>
      </p:pic>
      <p:sp>
        <p:nvSpPr>
          <p:cNvPr id="1141" name="Google Shape;1141;p190"/>
          <p:cNvSpPr txBox="1"/>
          <p:nvPr>
            <p:ph type="title"/>
          </p:nvPr>
        </p:nvSpPr>
        <p:spPr>
          <a:xfrm>
            <a:off x="6122475" y="110950"/>
            <a:ext cx="2841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30</a:t>
            </a:r>
            <a:endParaRPr b="1"/>
          </a:p>
        </p:txBody>
      </p:sp>
    </p:spTree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5" name="Shape 1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" name="Google Shape;1146;p191"/>
          <p:cNvSpPr txBox="1"/>
          <p:nvPr/>
        </p:nvSpPr>
        <p:spPr>
          <a:xfrm>
            <a:off x="287475" y="739650"/>
            <a:ext cx="8041500" cy="38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iCon Square mélyöblítésű fali WC szett 54 cm, zárt forma, Rimfree, gyorskioldós, lecsapódásgátlós WC-ülőkével 50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Geberit </a:t>
            </a:r>
            <a:r>
              <a:rPr lang="hu" sz="1200">
                <a:solidFill>
                  <a:schemeClr val="dk1"/>
                </a:solidFill>
              </a:rPr>
              <a:t>Sigma30 működtetőlap, 2 mennyiséges öblítéshez, fényes króm/matt króm 115.883.KH.1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Arezzo </a:t>
            </a:r>
            <a:r>
              <a:rPr lang="hu" sz="1200">
                <a:solidFill>
                  <a:schemeClr val="dk1"/>
                </a:solidFill>
              </a:rPr>
              <a:t>Slim Square 30x30 szögletes esőztető AR-3001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Villeroy and Boch</a:t>
            </a:r>
            <a:r>
              <a:rPr lang="hu" sz="1200">
                <a:solidFill>
                  <a:schemeClr val="dk1"/>
                </a:solidFill>
              </a:rPr>
              <a:t> Artis mosdó - 58x38cm, ráültethető, túlfolyó nélkül - frozen/világoskék 417258BCS6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Mosdópult I 800 fehér X000000839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Ravak </a:t>
            </a:r>
            <a:r>
              <a:rPr lang="hu" sz="1200">
                <a:solidFill>
                  <a:schemeClr val="dk1"/>
                </a:solidFill>
              </a:rPr>
              <a:t>FREEDOM W II TEC 1700x870 mm fehér/grey green akrilkád falhoz, króm lefolyóval CC71200000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Radaway </a:t>
            </a:r>
            <a:r>
              <a:rPr lang="hu" sz="1200">
                <a:solidFill>
                  <a:schemeClr val="dk1"/>
                </a:solidFill>
              </a:rPr>
              <a:t>Modo New I Walk-in zuhanyfal 140 átlátszó 388144-01-01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Bozz mósdócsaptelep mosdótálhoz 240, leeresztő nélkül 382860576, 2db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hu" sz="1200">
                <a:solidFill>
                  <a:schemeClr val="dk1"/>
                </a:solidFill>
              </a:rPr>
              <a:t>Kludi </a:t>
            </a:r>
            <a:r>
              <a:rPr lang="hu" sz="1200">
                <a:solidFill>
                  <a:schemeClr val="dk1"/>
                </a:solidFill>
              </a:rPr>
              <a:t>Bozz </a:t>
            </a:r>
            <a:r>
              <a:rPr lang="hu" sz="1200">
                <a:solidFill>
                  <a:schemeClr val="dk1"/>
                </a:solidFill>
              </a:rPr>
              <a:t>szabadonálló kádcsap 385900576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hu" sz="1200">
                <a:solidFill>
                  <a:schemeClr val="dk1"/>
                </a:solidFill>
              </a:rPr>
              <a:t>Hansgrohe </a:t>
            </a:r>
            <a:r>
              <a:rPr lang="hu" sz="1200">
                <a:solidFill>
                  <a:schemeClr val="dk1"/>
                </a:solidFill>
              </a:rPr>
              <a:t>Ecostat E falsík alatti termosztátos csaptelep, 1 fogyasztóhoz 15707000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147" name="Google Shape;1147;p191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48" name="Google Shape;1148;p191"/>
          <p:cNvSpPr txBox="1"/>
          <p:nvPr>
            <p:ph type="title"/>
          </p:nvPr>
        </p:nvSpPr>
        <p:spPr>
          <a:xfrm>
            <a:off x="6122475" y="110950"/>
            <a:ext cx="2841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30</a:t>
            </a:r>
            <a:endParaRPr b="1"/>
          </a:p>
        </p:txBody>
      </p:sp>
    </p:spTree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2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192"/>
          <p:cNvSpPr txBox="1"/>
          <p:nvPr>
            <p:ph type="title"/>
          </p:nvPr>
        </p:nvSpPr>
        <p:spPr>
          <a:xfrm>
            <a:off x="6052550" y="110950"/>
            <a:ext cx="2910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31</a:t>
            </a:r>
            <a:endParaRPr b="1"/>
          </a:p>
        </p:txBody>
      </p:sp>
      <p:sp>
        <p:nvSpPr>
          <p:cNvPr id="1154" name="Google Shape;1154;p192"/>
          <p:cNvSpPr txBox="1"/>
          <p:nvPr>
            <p:ph idx="1" type="body"/>
          </p:nvPr>
        </p:nvSpPr>
        <p:spPr>
          <a:xfrm>
            <a:off x="311700" y="1344350"/>
            <a:ext cx="8520600" cy="26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52"/>
              <a:buFont typeface="Arial"/>
              <a:buNone/>
            </a:pPr>
            <a:r>
              <a:rPr lang="hu" sz="1357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tervezett fürdőszoba egy fő fürdőszoba, ami egy vagány fiatal házaspárnak készült. A helyiség 12 m2, amiben helyet kapott egy wc, bidé, kád, zuhany és egy két állásos mosdó rész is. Ezzel támogatva a tulajdonosok mindennapjait.</a:t>
            </a:r>
            <a:endParaRPr sz="1357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52"/>
              <a:buFont typeface="Arial"/>
              <a:buNone/>
            </a:pPr>
            <a:r>
              <a:rPr lang="hu" sz="1357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modern és az art deco stílusjegyeket ötvöztem. A legyező és az íves motívumok tükrözik az art deco jegyeit kiegészítve a modern berendezésekkel és formákkal.</a:t>
            </a:r>
            <a:endParaRPr sz="1357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52"/>
              <a:buFont typeface="Arial"/>
              <a:buNone/>
            </a:pPr>
            <a:r>
              <a:rPr lang="hu" sz="1357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vörös szín több helyen megjelenik a helyiségben ezzel feldobva a mai divatos cement hatású burkolatokat.</a:t>
            </a:r>
            <a:endParaRPr sz="1357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852"/>
              <a:buNone/>
            </a:pPr>
            <a:r>
              <a:rPr lang="hu" sz="1357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A kiegészítők anyagai fekete és szálcsiszolt arany textúrákat kaptak.</a:t>
            </a:r>
            <a:endParaRPr sz="1357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55" name="Google Shape;1155;p192"/>
          <p:cNvSpPr txBox="1"/>
          <p:nvPr/>
        </p:nvSpPr>
        <p:spPr>
          <a:xfrm>
            <a:off x="357400" y="761400"/>
            <a:ext cx="16161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Koncepció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9" name="Shape 1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0" name="Google Shape;1160;p193"/>
          <p:cNvSpPr txBox="1"/>
          <p:nvPr>
            <p:ph type="title"/>
          </p:nvPr>
        </p:nvSpPr>
        <p:spPr>
          <a:xfrm>
            <a:off x="6052550" y="110950"/>
            <a:ext cx="2910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31</a:t>
            </a:r>
            <a:endParaRPr b="1"/>
          </a:p>
        </p:txBody>
      </p:sp>
      <p:pic>
        <p:nvPicPr>
          <p:cNvPr id="1161" name="Google Shape;1161;p193" title="4935372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5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" name="Google Shape;1166;p194"/>
          <p:cNvSpPr txBox="1"/>
          <p:nvPr>
            <p:ph type="title"/>
          </p:nvPr>
        </p:nvSpPr>
        <p:spPr>
          <a:xfrm>
            <a:off x="6052550" y="110950"/>
            <a:ext cx="2910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31</a:t>
            </a:r>
            <a:endParaRPr b="1"/>
          </a:p>
        </p:txBody>
      </p:sp>
      <p:pic>
        <p:nvPicPr>
          <p:cNvPr id="1167" name="Google Shape;1167;p194" title="8191641-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1" name="Shape 1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2" name="Google Shape;1172;p195" title="7578441-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33375" y="0"/>
            <a:ext cx="6866939" cy="514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6" name="Shape 1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" name="Google Shape;1177;p196"/>
          <p:cNvSpPr txBox="1"/>
          <p:nvPr>
            <p:ph type="title"/>
          </p:nvPr>
        </p:nvSpPr>
        <p:spPr>
          <a:xfrm>
            <a:off x="6052550" y="110950"/>
            <a:ext cx="2910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31</a:t>
            </a:r>
            <a:endParaRPr b="1"/>
          </a:p>
        </p:txBody>
      </p:sp>
      <p:pic>
        <p:nvPicPr>
          <p:cNvPr id="1178" name="Google Shape;1178;p19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99275" y="152400"/>
            <a:ext cx="5019648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2" name="Shape 1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3" name="Google Shape;1183;p197"/>
          <p:cNvSpPr txBox="1"/>
          <p:nvPr/>
        </p:nvSpPr>
        <p:spPr>
          <a:xfrm>
            <a:off x="287475" y="739650"/>
            <a:ext cx="8676000" cy="43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Zuhanykabin (</a:t>
            </a:r>
            <a:r>
              <a:rPr b="1" lang="hu" sz="1200">
                <a:solidFill>
                  <a:schemeClr val="dk1"/>
                </a:solidFill>
              </a:rPr>
              <a:t>Radaway</a:t>
            </a:r>
            <a:r>
              <a:rPr lang="hu" sz="1200">
                <a:solidFill>
                  <a:schemeClr val="dk1"/>
                </a:solidFill>
              </a:rPr>
              <a:t> - Essenza Brushed Copper KDJ szögletes) 120x160 cikkszám: 1385040-93-01R, 1384054-01-01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Kád (</a:t>
            </a:r>
            <a:r>
              <a:rPr b="1" lang="hu" sz="1200">
                <a:solidFill>
                  <a:schemeClr val="dk1"/>
                </a:solidFill>
              </a:rPr>
              <a:t>Ravak</a:t>
            </a:r>
            <a:r>
              <a:rPr lang="hu" sz="1200">
                <a:solidFill>
                  <a:schemeClr val="dk1"/>
                </a:solidFill>
              </a:rPr>
              <a:t> – Freedom O Tec) 170x77 Cikkszám: CD91000000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Wc (</a:t>
            </a:r>
            <a:r>
              <a:rPr b="1" lang="hu" sz="1200">
                <a:solidFill>
                  <a:schemeClr val="dk1"/>
                </a:solidFill>
              </a:rPr>
              <a:t>Villeroy&amp;Boch</a:t>
            </a:r>
            <a:r>
              <a:rPr lang="hu" sz="1200">
                <a:solidFill>
                  <a:schemeClr val="dk1"/>
                </a:solidFill>
              </a:rPr>
              <a:t> – Subway) Cikkszám: 4670T001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Bidé (</a:t>
            </a:r>
            <a:r>
              <a:rPr b="1" lang="hu" sz="1200">
                <a:solidFill>
                  <a:schemeClr val="dk1"/>
                </a:solidFill>
              </a:rPr>
              <a:t>Villeroy&amp;Boch</a:t>
            </a:r>
            <a:r>
              <a:rPr lang="hu" sz="1200">
                <a:solidFill>
                  <a:schemeClr val="dk1"/>
                </a:solidFill>
              </a:rPr>
              <a:t> – Subway) Cikkszám: 447000RW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Mosdó (</a:t>
            </a:r>
            <a:r>
              <a:rPr b="1" lang="hu" sz="1200">
                <a:solidFill>
                  <a:schemeClr val="dk1"/>
                </a:solidFill>
              </a:rPr>
              <a:t>Kludi</a:t>
            </a:r>
            <a:r>
              <a:rPr lang="hu" sz="1200">
                <a:solidFill>
                  <a:schemeClr val="dk1"/>
                </a:solidFill>
              </a:rPr>
              <a:t> – Resa)  40x40x14 Cikkszám: 58CW1043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Tükör (</a:t>
            </a:r>
            <a:r>
              <a:rPr b="1" lang="hu" sz="1200">
                <a:solidFill>
                  <a:schemeClr val="dk1"/>
                </a:solidFill>
              </a:rPr>
              <a:t>Arezzo</a:t>
            </a:r>
            <a:r>
              <a:rPr lang="hu" sz="1200">
                <a:solidFill>
                  <a:schemeClr val="dk1"/>
                </a:solidFill>
              </a:rPr>
              <a:t> – Sharon) 150x35 Cikkszám: AR-168510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Kád csaptelep (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– Tecturis) Cikkszám: 73440140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Mosdó csaptelep (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– Tecturis) Cikkszám: 73350140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Zuhany csaptelep (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– Tecturis)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Bidé csaptelep  (</a:t>
            </a:r>
            <a:r>
              <a:rPr b="1" lang="hu" sz="1200">
                <a:solidFill>
                  <a:schemeClr val="dk1"/>
                </a:solidFill>
              </a:rPr>
              <a:t>Hansgrohe</a:t>
            </a:r>
            <a:r>
              <a:rPr lang="hu" sz="1200">
                <a:solidFill>
                  <a:schemeClr val="dk1"/>
                </a:solidFill>
              </a:rPr>
              <a:t> – Tecturis) Cikkszám: 73201140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hu" sz="1200">
                <a:solidFill>
                  <a:schemeClr val="dk1"/>
                </a:solidFill>
              </a:rPr>
              <a:t>Nyomólap (</a:t>
            </a:r>
            <a:r>
              <a:rPr b="1" lang="hu" sz="1200">
                <a:solidFill>
                  <a:schemeClr val="dk1"/>
                </a:solidFill>
              </a:rPr>
              <a:t>Geberit</a:t>
            </a:r>
            <a:r>
              <a:rPr lang="hu" sz="1200">
                <a:solidFill>
                  <a:schemeClr val="dk1"/>
                </a:solidFill>
              </a:rPr>
              <a:t> Sigma 70) Cikkszám: 70891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hu" sz="1200">
                <a:solidFill>
                  <a:schemeClr val="dk1"/>
                </a:solidFill>
              </a:rPr>
              <a:t>Burkolat: Cifre Borneo,Cifre Alma 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184" name="Google Shape;1184;p197"/>
          <p:cNvSpPr txBox="1"/>
          <p:nvPr/>
        </p:nvSpPr>
        <p:spPr>
          <a:xfrm>
            <a:off x="194225" y="170925"/>
            <a:ext cx="3480900" cy="5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hu"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Felhasznált termékek</a:t>
            </a:r>
            <a:r>
              <a:rPr lang="hu" sz="1800">
                <a:solidFill>
                  <a:schemeClr val="dk1"/>
                </a:solidFill>
              </a:rPr>
              <a:t>:</a:t>
            </a:r>
            <a:endParaRPr sz="18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85" name="Google Shape;1185;p197"/>
          <p:cNvSpPr txBox="1"/>
          <p:nvPr>
            <p:ph type="title"/>
          </p:nvPr>
        </p:nvSpPr>
        <p:spPr>
          <a:xfrm>
            <a:off x="6052550" y="110950"/>
            <a:ext cx="2910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hu" sz="1911"/>
              <a:t>Versenyzői sorszám:</a:t>
            </a:r>
            <a:r>
              <a:rPr lang="hu"/>
              <a:t> </a:t>
            </a:r>
            <a:r>
              <a:rPr b="1" lang="hu"/>
              <a:t>31</a:t>
            </a:r>
            <a:endParaRPr b="1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